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147482729" r:id="rId11"/>
    <p:sldId id="2147482730" r:id="rId12"/>
    <p:sldId id="2147482731" r:id="rId13"/>
    <p:sldId id="2147482732" r:id="rId14"/>
    <p:sldId id="275" r:id="rId15"/>
    <p:sldId id="2147482733" r:id="rId16"/>
    <p:sldId id="277" r:id="rId17"/>
    <p:sldId id="2147482734" r:id="rId18"/>
    <p:sldId id="2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DD0"/>
    <a:srgbClr val="B2FEFF"/>
    <a:srgbClr val="ED33CF"/>
    <a:srgbClr val="45B2E1"/>
    <a:srgbClr val="F5E700"/>
    <a:srgbClr val="9FE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02"/>
    <p:restoredTop sz="96743"/>
  </p:normalViewPr>
  <p:slideViewPr>
    <p:cSldViewPr snapToGrid="0">
      <p:cViewPr varScale="1">
        <p:scale>
          <a:sx n="66" d="100"/>
          <a:sy n="66" d="100"/>
        </p:scale>
        <p:origin x="46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gradFill>
                <a:gsLst>
                  <a:gs pos="100000">
                    <a:schemeClr val="accent1">
                      <a:lumMod val="60000"/>
                      <a:lumOff val="40000"/>
                    </a:schemeClr>
                  </a:gs>
                  <a:gs pos="0">
                    <a:schemeClr val="accent1"/>
                  </a:gs>
                </a:gsLst>
                <a:lin ang="5400000" scaled="0"/>
              </a:gradFill>
              <a:ln w="19050">
                <a:solidFill>
                  <a:schemeClr val="lt1"/>
                </a:solidFill>
              </a:ln>
              <a:effectLst/>
            </c:spPr>
            <c:extLst>
              <c:ext xmlns:c16="http://schemas.microsoft.com/office/drawing/2014/chart" uri="{C3380CC4-5D6E-409C-BE32-E72D297353CC}">
                <c16:uniqueId val="{00000001-EF10-A746-A776-B2D249663A6D}"/>
              </c:ext>
            </c:extLst>
          </c:dPt>
          <c:dPt>
            <c:idx val="1"/>
            <c:bubble3D val="0"/>
            <c:spPr>
              <a:gradFill>
                <a:gsLst>
                  <a:gs pos="100000">
                    <a:schemeClr val="accent2">
                      <a:lumMod val="60000"/>
                      <a:lumOff val="40000"/>
                    </a:schemeClr>
                  </a:gs>
                  <a:gs pos="0">
                    <a:schemeClr val="accent2"/>
                  </a:gs>
                </a:gsLst>
                <a:lin ang="5400000" scaled="0"/>
              </a:gradFill>
              <a:ln w="19050">
                <a:solidFill>
                  <a:schemeClr val="lt1"/>
                </a:solidFill>
              </a:ln>
              <a:effectLst/>
            </c:spPr>
            <c:extLst>
              <c:ext xmlns:c16="http://schemas.microsoft.com/office/drawing/2014/chart" uri="{C3380CC4-5D6E-409C-BE32-E72D297353CC}">
                <c16:uniqueId val="{00000003-EF10-A746-A776-B2D249663A6D}"/>
              </c:ext>
            </c:extLst>
          </c:dPt>
          <c:dPt>
            <c:idx val="2"/>
            <c:bubble3D val="0"/>
            <c:spPr>
              <a:gradFill>
                <a:gsLst>
                  <a:gs pos="100000">
                    <a:schemeClr val="accent3">
                      <a:lumMod val="60000"/>
                      <a:lumOff val="40000"/>
                    </a:schemeClr>
                  </a:gs>
                  <a:gs pos="0">
                    <a:schemeClr val="accent3"/>
                  </a:gs>
                </a:gsLst>
                <a:lin ang="5400000" scaled="0"/>
              </a:gradFill>
              <a:ln w="19050">
                <a:solidFill>
                  <a:schemeClr val="lt1"/>
                </a:solidFill>
              </a:ln>
              <a:effectLst/>
            </c:spPr>
            <c:extLst>
              <c:ext xmlns:c16="http://schemas.microsoft.com/office/drawing/2014/chart" uri="{C3380CC4-5D6E-409C-BE32-E72D297353CC}">
                <c16:uniqueId val="{00000005-EF10-A746-A776-B2D249663A6D}"/>
              </c:ext>
            </c:extLst>
          </c:dPt>
          <c:dPt>
            <c:idx val="3"/>
            <c:bubble3D val="0"/>
            <c:spPr>
              <a:gradFill>
                <a:gsLst>
                  <a:gs pos="100000">
                    <a:schemeClr val="accent4">
                      <a:lumMod val="60000"/>
                      <a:lumOff val="40000"/>
                    </a:schemeClr>
                  </a:gs>
                  <a:gs pos="0">
                    <a:schemeClr val="accent4"/>
                  </a:gs>
                </a:gsLst>
                <a:lin ang="5400000" scaled="0"/>
              </a:gradFill>
              <a:ln w="19050">
                <a:solidFill>
                  <a:schemeClr val="lt1"/>
                </a:solidFill>
              </a:ln>
              <a:effectLst/>
            </c:spPr>
            <c:extLst>
              <c:ext xmlns:c16="http://schemas.microsoft.com/office/drawing/2014/chart" uri="{C3380CC4-5D6E-409C-BE32-E72D297353CC}">
                <c16:uniqueId val="{00000007-EF10-A746-A776-B2D249663A6D}"/>
              </c:ext>
            </c:extLst>
          </c:dPt>
          <c:dPt>
            <c:idx val="4"/>
            <c:bubble3D val="0"/>
            <c:spPr>
              <a:gradFill>
                <a:gsLst>
                  <a:gs pos="100000">
                    <a:schemeClr val="accent5">
                      <a:lumMod val="60000"/>
                      <a:lumOff val="40000"/>
                    </a:schemeClr>
                  </a:gs>
                  <a:gs pos="0">
                    <a:schemeClr val="accent5"/>
                  </a:gs>
                </a:gsLst>
                <a:lin ang="5400000" scaled="0"/>
              </a:gradFill>
              <a:ln w="19050">
                <a:solidFill>
                  <a:schemeClr val="lt1"/>
                </a:solidFill>
              </a:ln>
              <a:effectLst/>
            </c:spPr>
            <c:extLst>
              <c:ext xmlns:c16="http://schemas.microsoft.com/office/drawing/2014/chart" uri="{C3380CC4-5D6E-409C-BE32-E72D297353CC}">
                <c16:uniqueId val="{00000009-EF10-A746-A776-B2D249663A6D}"/>
              </c:ext>
            </c:extLst>
          </c:dPt>
          <c:cat>
            <c:strRef>
              <c:f>Sheet1!$B$8:$B$12</c:f>
              <c:strCache>
                <c:ptCount val="5"/>
                <c:pt idx="0">
                  <c:v>Common Crawl Web data (60-70%)</c:v>
                </c:pt>
                <c:pt idx="1">
                  <c:v>Books and Literature (10-15%)</c:v>
                </c:pt>
                <c:pt idx="2">
                  <c:v>Academic papers (5-10%)</c:v>
                </c:pt>
                <c:pt idx="3">
                  <c:v>News and Journalism (5-10%)</c:v>
                </c:pt>
                <c:pt idx="4">
                  <c:v>Code Repos (3-8%)</c:v>
                </c:pt>
              </c:strCache>
            </c:strRef>
          </c:cat>
          <c:val>
            <c:numRef>
              <c:f>Sheet1!$C$8:$C$12</c:f>
              <c:numCache>
                <c:formatCode>General</c:formatCode>
                <c:ptCount val="5"/>
                <c:pt idx="0">
                  <c:v>65</c:v>
                </c:pt>
                <c:pt idx="1">
                  <c:v>13</c:v>
                </c:pt>
                <c:pt idx="2">
                  <c:v>8</c:v>
                </c:pt>
                <c:pt idx="3">
                  <c:v>8</c:v>
                </c:pt>
                <c:pt idx="4">
                  <c:v>6</c:v>
                </c:pt>
              </c:numCache>
            </c:numRef>
          </c:val>
          <c:extLst>
            <c:ext xmlns:c16="http://schemas.microsoft.com/office/drawing/2014/chart" uri="{C3380CC4-5D6E-409C-BE32-E72D297353CC}">
              <c16:uniqueId val="{0000000A-EF10-A746-A776-B2D249663A6D}"/>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solidFill>
          <a:schemeClr val="lt1">
            <a:alpha val="50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800" b="1" i="1" u="none" strike="noStrike" kern="1200" spc="0" baseline="0">
                <a:solidFill>
                  <a:schemeClr val="tx1">
                    <a:lumMod val="65000"/>
                    <a:lumOff val="35000"/>
                  </a:schemeClr>
                </a:solidFill>
                <a:latin typeface="+mn-lt"/>
                <a:ea typeface="+mn-ea"/>
                <a:cs typeface="+mn-cs"/>
              </a:defRPr>
            </a:pPr>
            <a:r>
              <a:rPr lang="en-US" sz="1800" b="1" i="0" dirty="0"/>
              <a:t>Results: </a:t>
            </a:r>
            <a:r>
              <a:rPr lang="en-US" sz="1800" b="1" i="1" dirty="0"/>
              <a:t>Alignment to Reappraisal Standards</a:t>
            </a:r>
          </a:p>
        </c:rich>
      </c:tx>
      <c:layout>
        <c:manualLayout>
          <c:xMode val="edge"/>
          <c:yMode val="edge"/>
          <c:x val="0.26465132916552103"/>
          <c:y val="3.0729085690070684E-2"/>
        </c:manualLayout>
      </c:layout>
      <c:overlay val="0"/>
      <c:spPr>
        <a:noFill/>
        <a:ln>
          <a:noFill/>
        </a:ln>
        <a:effectLst/>
      </c:spPr>
      <c:txPr>
        <a:bodyPr rot="0" spcFirstLastPara="1" vertOverflow="ellipsis" vert="horz" wrap="square" anchor="ctr" anchorCtr="1"/>
        <a:lstStyle/>
        <a:p>
          <a:pPr>
            <a:defRPr sz="1800" b="1" i="1"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vanilla</c:v>
                </c:pt>
              </c:strCache>
            </c:strRef>
          </c:tx>
          <c:spPr>
            <a:solidFill>
              <a:srgbClr val="9F49EB"/>
            </a:solidFill>
            <a:ln>
              <a:noFill/>
            </a:ln>
            <a:effectLst/>
          </c:spPr>
          <c:invertIfNegative val="0"/>
          <c:cat>
            <c:strRef>
              <c:f>Sheet1!$A$2:$A$5</c:f>
              <c:strCache>
                <c:ptCount val="4"/>
                <c:pt idx="0">
                  <c:v>GPT-4o-mini</c:v>
                </c:pt>
                <c:pt idx="1">
                  <c:v>Llama-3.1-70B-Instruct</c:v>
                </c:pt>
                <c:pt idx="2">
                  <c:v>Llama-3-8B-Instruct</c:v>
                </c:pt>
                <c:pt idx="3">
                  <c:v>Mixtral-8x7B-Instruct</c:v>
                </c:pt>
              </c:strCache>
            </c:strRef>
          </c:cat>
          <c:val>
            <c:numRef>
              <c:f>Sheet1!$B$2:$B$5</c:f>
              <c:numCache>
                <c:formatCode>General</c:formatCode>
                <c:ptCount val="4"/>
                <c:pt idx="0">
                  <c:v>7.9</c:v>
                </c:pt>
                <c:pt idx="1">
                  <c:v>7.77</c:v>
                </c:pt>
                <c:pt idx="2">
                  <c:v>7.1</c:v>
                </c:pt>
                <c:pt idx="3">
                  <c:v>7.53</c:v>
                </c:pt>
              </c:numCache>
            </c:numRef>
          </c:val>
          <c:extLst>
            <c:ext xmlns:c16="http://schemas.microsoft.com/office/drawing/2014/chart" uri="{C3380CC4-5D6E-409C-BE32-E72D297353CC}">
              <c16:uniqueId val="{00000000-1F19-E34C-9E3E-7FA8297352F6}"/>
            </c:ext>
          </c:extLst>
        </c:ser>
        <c:ser>
          <c:idx val="1"/>
          <c:order val="1"/>
          <c:tx>
            <c:strRef>
              <c:f>Sheet1!$C$1</c:f>
              <c:strCache>
                <c:ptCount val="1"/>
                <c:pt idx="0">
                  <c:v>self-refine</c:v>
                </c:pt>
              </c:strCache>
            </c:strRef>
          </c:tx>
          <c:spPr>
            <a:solidFill>
              <a:schemeClr val="accent1">
                <a:lumMod val="60000"/>
                <a:lumOff val="40000"/>
              </a:schemeClr>
            </a:solidFill>
            <a:ln>
              <a:noFill/>
            </a:ln>
            <a:effectLst/>
          </c:spPr>
          <c:invertIfNegative val="0"/>
          <c:cat>
            <c:strRef>
              <c:f>Sheet1!$A$2:$A$5</c:f>
              <c:strCache>
                <c:ptCount val="4"/>
                <c:pt idx="0">
                  <c:v>GPT-4o-mini</c:v>
                </c:pt>
                <c:pt idx="1">
                  <c:v>Llama-3.1-70B-Instruct</c:v>
                </c:pt>
                <c:pt idx="2">
                  <c:v>Llama-3-8B-Instruct</c:v>
                </c:pt>
                <c:pt idx="3">
                  <c:v>Mixtral-8x7B-Instruct</c:v>
                </c:pt>
              </c:strCache>
            </c:strRef>
          </c:cat>
          <c:val>
            <c:numRef>
              <c:f>Sheet1!$C$2:$C$5</c:f>
              <c:numCache>
                <c:formatCode>General</c:formatCode>
                <c:ptCount val="4"/>
                <c:pt idx="0">
                  <c:v>7.73</c:v>
                </c:pt>
                <c:pt idx="1">
                  <c:v>7.5</c:v>
                </c:pt>
                <c:pt idx="2">
                  <c:v>7.2</c:v>
                </c:pt>
                <c:pt idx="3">
                  <c:v>6.6</c:v>
                </c:pt>
              </c:numCache>
            </c:numRef>
          </c:val>
          <c:extLst>
            <c:ext xmlns:c16="http://schemas.microsoft.com/office/drawing/2014/chart" uri="{C3380CC4-5D6E-409C-BE32-E72D297353CC}">
              <c16:uniqueId val="{00000001-1F19-E34C-9E3E-7FA8297352F6}"/>
            </c:ext>
          </c:extLst>
        </c:ser>
        <c:ser>
          <c:idx val="2"/>
          <c:order val="2"/>
          <c:tx>
            <c:strRef>
              <c:f>Sheet1!$D$1</c:f>
              <c:strCache>
                <c:ptCount val="1"/>
                <c:pt idx="0">
                  <c:v>SPRI</c:v>
                </c:pt>
              </c:strCache>
            </c:strRef>
          </c:tx>
          <c:spPr>
            <a:solidFill>
              <a:srgbClr val="9FE569"/>
            </a:solidFill>
            <a:ln>
              <a:noFill/>
            </a:ln>
            <a:effectLst/>
          </c:spPr>
          <c:invertIfNegative val="0"/>
          <c:cat>
            <c:strRef>
              <c:f>Sheet1!$A$2:$A$5</c:f>
              <c:strCache>
                <c:ptCount val="4"/>
                <c:pt idx="0">
                  <c:v>GPT-4o-mini</c:v>
                </c:pt>
                <c:pt idx="1">
                  <c:v>Llama-3.1-70B-Instruct</c:v>
                </c:pt>
                <c:pt idx="2">
                  <c:v>Llama-3-8B-Instruct</c:v>
                </c:pt>
                <c:pt idx="3">
                  <c:v>Mixtral-8x7B-Instruct</c:v>
                </c:pt>
              </c:strCache>
            </c:strRef>
          </c:cat>
          <c:val>
            <c:numRef>
              <c:f>Sheet1!$D$2:$D$5</c:f>
              <c:numCache>
                <c:formatCode>General</c:formatCode>
                <c:ptCount val="4"/>
                <c:pt idx="0">
                  <c:v>8</c:v>
                </c:pt>
                <c:pt idx="1">
                  <c:v>8.17</c:v>
                </c:pt>
                <c:pt idx="2">
                  <c:v>7.9</c:v>
                </c:pt>
                <c:pt idx="3">
                  <c:v>8.0299999999999994</c:v>
                </c:pt>
              </c:numCache>
            </c:numRef>
          </c:val>
          <c:extLst>
            <c:ext xmlns:c16="http://schemas.microsoft.com/office/drawing/2014/chart" uri="{C3380CC4-5D6E-409C-BE32-E72D297353CC}">
              <c16:uniqueId val="{00000002-1F19-E34C-9E3E-7FA8297352F6}"/>
            </c:ext>
          </c:extLst>
        </c:ser>
        <c:ser>
          <c:idx val="3"/>
          <c:order val="3"/>
          <c:tx>
            <c:strRef>
              <c:f>Sheet1!$E$1</c:f>
              <c:strCache>
                <c:ptCount val="1"/>
                <c:pt idx="0">
                  <c:v>oracle principles</c:v>
                </c:pt>
              </c:strCache>
            </c:strRef>
          </c:tx>
          <c:spPr>
            <a:solidFill>
              <a:srgbClr val="F5E600"/>
            </a:solidFill>
            <a:ln>
              <a:noFill/>
            </a:ln>
            <a:effectLst/>
          </c:spPr>
          <c:invertIfNegative val="0"/>
          <c:cat>
            <c:strRef>
              <c:f>Sheet1!$A$2:$A$5</c:f>
              <c:strCache>
                <c:ptCount val="4"/>
                <c:pt idx="0">
                  <c:v>GPT-4o-mini</c:v>
                </c:pt>
                <c:pt idx="1">
                  <c:v>Llama-3.1-70B-Instruct</c:v>
                </c:pt>
                <c:pt idx="2">
                  <c:v>Llama-3-8B-Instruct</c:v>
                </c:pt>
                <c:pt idx="3">
                  <c:v>Mixtral-8x7B-Instruct</c:v>
                </c:pt>
              </c:strCache>
            </c:strRef>
          </c:cat>
          <c:val>
            <c:numRef>
              <c:f>Sheet1!$E$2:$E$5</c:f>
              <c:numCache>
                <c:formatCode>General</c:formatCode>
                <c:ptCount val="4"/>
                <c:pt idx="0">
                  <c:v>8.67</c:v>
                </c:pt>
                <c:pt idx="1">
                  <c:v>8.5299999999999994</c:v>
                </c:pt>
                <c:pt idx="2">
                  <c:v>8.33</c:v>
                </c:pt>
                <c:pt idx="3">
                  <c:v>8.17</c:v>
                </c:pt>
              </c:numCache>
            </c:numRef>
          </c:val>
          <c:extLst>
            <c:ext xmlns:c16="http://schemas.microsoft.com/office/drawing/2014/chart" uri="{C3380CC4-5D6E-409C-BE32-E72D297353CC}">
              <c16:uniqueId val="{00000003-1F19-E34C-9E3E-7FA8297352F6}"/>
            </c:ext>
          </c:extLst>
        </c:ser>
        <c:dLbls>
          <c:showLegendKey val="0"/>
          <c:showVal val="0"/>
          <c:showCatName val="0"/>
          <c:showSerName val="0"/>
          <c:showPercent val="0"/>
          <c:showBubbleSize val="0"/>
        </c:dLbls>
        <c:gapWidth val="79"/>
        <c:axId val="375639216"/>
        <c:axId val="375516368"/>
      </c:barChart>
      <c:catAx>
        <c:axId val="37563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5516368"/>
        <c:crosses val="autoZero"/>
        <c:auto val="1"/>
        <c:lblAlgn val="ctr"/>
        <c:lblOffset val="100"/>
        <c:noMultiLvlLbl val="0"/>
      </c:catAx>
      <c:valAx>
        <c:axId val="375516368"/>
        <c:scaling>
          <c:orientation val="minMax"/>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5639216"/>
        <c:crosses val="autoZero"/>
        <c:crossBetween val="between"/>
      </c:valAx>
      <c:spPr>
        <a:noFill/>
        <a:ln>
          <a:noFill/>
        </a:ln>
        <a:effectLst/>
      </c:spPr>
    </c:plotArea>
    <c:legend>
      <c:legendPos val="t"/>
      <c:layout>
        <c:manualLayout>
          <c:xMode val="edge"/>
          <c:yMode val="edge"/>
          <c:x val="0.13277174248149862"/>
          <c:y val="0.11266356493546904"/>
          <c:w val="0.68453545960848805"/>
          <c:h val="9.1572684764128789E-2"/>
        </c:manualLayout>
      </c:layout>
      <c:overlay val="1"/>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00" b="1" i="1" u="none" strike="noStrike" kern="1200" spc="0" baseline="0">
                <a:solidFill>
                  <a:schemeClr val="tx1">
                    <a:lumMod val="65000"/>
                    <a:lumOff val="35000"/>
                  </a:schemeClr>
                </a:solidFill>
                <a:latin typeface="+mn-lt"/>
                <a:ea typeface="+mn-ea"/>
                <a:cs typeface="+mn-cs"/>
              </a:defRPr>
            </a:pPr>
            <a:r>
              <a:rPr lang="en-US" sz="1800" b="1" i="0" dirty="0"/>
              <a:t>Results: </a:t>
            </a:r>
            <a:r>
              <a:rPr lang="en-US" sz="1800" b="1" i="1" dirty="0"/>
              <a:t>Pearson’s correlation to ground truth labels</a:t>
            </a:r>
          </a:p>
        </c:rich>
      </c:tx>
      <c:layout>
        <c:manualLayout>
          <c:xMode val="edge"/>
          <c:yMode val="edge"/>
          <c:x val="0.23579904342427546"/>
          <c:y val="1.3531062293045269E-2"/>
        </c:manualLayout>
      </c:layout>
      <c:overlay val="0"/>
      <c:spPr>
        <a:noFill/>
        <a:ln>
          <a:noFill/>
        </a:ln>
        <a:effectLst/>
      </c:spPr>
      <c:txPr>
        <a:bodyPr rot="0" spcFirstLastPara="1" vertOverflow="ellipsis" vert="horz" wrap="square" anchor="ctr" anchorCtr="1"/>
        <a:lstStyle/>
        <a:p>
          <a:pPr>
            <a:defRPr sz="1800" b="1" i="1"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637426129290122E-2"/>
          <c:y val="0.15384476057828894"/>
          <c:w val="0.92249569943524179"/>
          <c:h val="0.76867323670324061"/>
        </c:manualLayout>
      </c:layout>
      <c:barChart>
        <c:barDir val="col"/>
        <c:grouping val="clustered"/>
        <c:varyColors val="0"/>
        <c:ser>
          <c:idx val="0"/>
          <c:order val="0"/>
          <c:tx>
            <c:strRef>
              <c:f>Sheet1!$B$1</c:f>
              <c:strCache>
                <c:ptCount val="1"/>
                <c:pt idx="0">
                  <c:v>vanilla</c:v>
                </c:pt>
              </c:strCache>
            </c:strRef>
          </c:tx>
          <c:spPr>
            <a:solidFill>
              <a:srgbClr val="9F49EB"/>
            </a:solidFill>
            <a:ln>
              <a:noFill/>
            </a:ln>
            <a:effectLst/>
          </c:spPr>
          <c:invertIfNegative val="0"/>
          <c:cat>
            <c:strRef>
              <c:f>Sheet1!$A$2:$A$5</c:f>
              <c:strCache>
                <c:ptCount val="4"/>
                <c:pt idx="0">
                  <c:v>GPT-4o-mini</c:v>
                </c:pt>
                <c:pt idx="1">
                  <c:v>Llama-3.1-70B-Instruct</c:v>
                </c:pt>
                <c:pt idx="2">
                  <c:v>Mixtral-8x7B-Instruct</c:v>
                </c:pt>
                <c:pt idx="3">
                  <c:v>Prometheus-2-8x7B</c:v>
                </c:pt>
              </c:strCache>
            </c:strRef>
          </c:cat>
          <c:val>
            <c:numRef>
              <c:f>Sheet1!$B$2:$B$5</c:f>
              <c:numCache>
                <c:formatCode>General</c:formatCode>
                <c:ptCount val="4"/>
                <c:pt idx="0">
                  <c:v>0.377</c:v>
                </c:pt>
                <c:pt idx="1">
                  <c:v>0.38600000000000001</c:v>
                </c:pt>
                <c:pt idx="2">
                  <c:v>0.307</c:v>
                </c:pt>
                <c:pt idx="3">
                  <c:v>0.311</c:v>
                </c:pt>
              </c:numCache>
            </c:numRef>
          </c:val>
          <c:extLst>
            <c:ext xmlns:c16="http://schemas.microsoft.com/office/drawing/2014/chart" uri="{C3380CC4-5D6E-409C-BE32-E72D297353CC}">
              <c16:uniqueId val="{00000000-1DCA-6444-8321-7CF19D002B82}"/>
            </c:ext>
          </c:extLst>
        </c:ser>
        <c:ser>
          <c:idx val="1"/>
          <c:order val="1"/>
          <c:tx>
            <c:strRef>
              <c:f>Sheet1!$C$1</c:f>
              <c:strCache>
                <c:ptCount val="1"/>
                <c:pt idx="0">
                  <c:v>self-refine</c:v>
                </c:pt>
              </c:strCache>
            </c:strRef>
          </c:tx>
          <c:spPr>
            <a:solidFill>
              <a:schemeClr val="accent1">
                <a:lumMod val="60000"/>
                <a:lumOff val="40000"/>
              </a:schemeClr>
            </a:solidFill>
            <a:ln>
              <a:noFill/>
            </a:ln>
            <a:effectLst/>
          </c:spPr>
          <c:invertIfNegative val="0"/>
          <c:cat>
            <c:strRef>
              <c:f>Sheet1!$A$2:$A$5</c:f>
              <c:strCache>
                <c:ptCount val="4"/>
                <c:pt idx="0">
                  <c:v>GPT-4o-mini</c:v>
                </c:pt>
                <c:pt idx="1">
                  <c:v>Llama-3.1-70B-Instruct</c:v>
                </c:pt>
                <c:pt idx="2">
                  <c:v>Mixtral-8x7B-Instruct</c:v>
                </c:pt>
                <c:pt idx="3">
                  <c:v>Prometheus-2-8x7B</c:v>
                </c:pt>
              </c:strCache>
            </c:strRef>
          </c:cat>
          <c:val>
            <c:numRef>
              <c:f>Sheet1!$C$2:$C$5</c:f>
              <c:numCache>
                <c:formatCode>General</c:formatCode>
                <c:ptCount val="4"/>
                <c:pt idx="0">
                  <c:v>0.39700000000000002</c:v>
                </c:pt>
                <c:pt idx="1">
                  <c:v>0.26</c:v>
                </c:pt>
                <c:pt idx="2">
                  <c:v>0.11</c:v>
                </c:pt>
                <c:pt idx="3">
                  <c:v>0.29699999999999999</c:v>
                </c:pt>
              </c:numCache>
            </c:numRef>
          </c:val>
          <c:extLst>
            <c:ext xmlns:c16="http://schemas.microsoft.com/office/drawing/2014/chart" uri="{C3380CC4-5D6E-409C-BE32-E72D297353CC}">
              <c16:uniqueId val="{00000001-1DCA-6444-8321-7CF19D002B82}"/>
            </c:ext>
          </c:extLst>
        </c:ser>
        <c:ser>
          <c:idx val="2"/>
          <c:order val="2"/>
          <c:tx>
            <c:strRef>
              <c:f>Sheet1!$D$1</c:f>
              <c:strCache>
                <c:ptCount val="1"/>
                <c:pt idx="0">
                  <c:v>MT-Bench rubric</c:v>
                </c:pt>
              </c:strCache>
            </c:strRef>
          </c:tx>
          <c:spPr>
            <a:solidFill>
              <a:srgbClr val="FE5000"/>
            </a:solidFill>
            <a:ln>
              <a:noFill/>
            </a:ln>
            <a:effectLst/>
          </c:spPr>
          <c:invertIfNegative val="0"/>
          <c:cat>
            <c:strRef>
              <c:f>Sheet1!$A$2:$A$5</c:f>
              <c:strCache>
                <c:ptCount val="4"/>
                <c:pt idx="0">
                  <c:v>GPT-4o-mini</c:v>
                </c:pt>
                <c:pt idx="1">
                  <c:v>Llama-3.1-70B-Instruct</c:v>
                </c:pt>
                <c:pt idx="2">
                  <c:v>Mixtral-8x7B-Instruct</c:v>
                </c:pt>
                <c:pt idx="3">
                  <c:v>Prometheus-2-8x7B</c:v>
                </c:pt>
              </c:strCache>
            </c:strRef>
          </c:cat>
          <c:val>
            <c:numRef>
              <c:f>Sheet1!$D$2:$D$5</c:f>
              <c:numCache>
                <c:formatCode>General</c:formatCode>
                <c:ptCount val="4"/>
                <c:pt idx="0">
                  <c:v>0.41599999999999998</c:v>
                </c:pt>
                <c:pt idx="1">
                  <c:v>0.42099999999999999</c:v>
                </c:pt>
                <c:pt idx="2">
                  <c:v>0.27300000000000002</c:v>
                </c:pt>
                <c:pt idx="3">
                  <c:v>0.28899999999999998</c:v>
                </c:pt>
              </c:numCache>
            </c:numRef>
          </c:val>
          <c:extLst>
            <c:ext xmlns:c16="http://schemas.microsoft.com/office/drawing/2014/chart" uri="{C3380CC4-5D6E-409C-BE32-E72D297353CC}">
              <c16:uniqueId val="{00000002-1DCA-6444-8321-7CF19D002B82}"/>
            </c:ext>
          </c:extLst>
        </c:ser>
        <c:ser>
          <c:idx val="3"/>
          <c:order val="3"/>
          <c:tx>
            <c:strRef>
              <c:f>Sheet1!$E$1</c:f>
              <c:strCache>
                <c:ptCount val="1"/>
                <c:pt idx="0">
                  <c:v>FLASK rubric</c:v>
                </c:pt>
              </c:strCache>
            </c:strRef>
          </c:tx>
          <c:spPr>
            <a:solidFill>
              <a:srgbClr val="CFD2AD"/>
            </a:solidFill>
            <a:ln>
              <a:noFill/>
            </a:ln>
            <a:effectLst/>
          </c:spPr>
          <c:invertIfNegative val="0"/>
          <c:cat>
            <c:strRef>
              <c:f>Sheet1!$A$2:$A$5</c:f>
              <c:strCache>
                <c:ptCount val="4"/>
                <c:pt idx="0">
                  <c:v>GPT-4o-mini</c:v>
                </c:pt>
                <c:pt idx="1">
                  <c:v>Llama-3.1-70B-Instruct</c:v>
                </c:pt>
                <c:pt idx="2">
                  <c:v>Mixtral-8x7B-Instruct</c:v>
                </c:pt>
                <c:pt idx="3">
                  <c:v>Prometheus-2-8x7B</c:v>
                </c:pt>
              </c:strCache>
            </c:strRef>
          </c:cat>
          <c:val>
            <c:numRef>
              <c:f>Sheet1!$E$2:$E$5</c:f>
              <c:numCache>
                <c:formatCode>General</c:formatCode>
                <c:ptCount val="4"/>
                <c:pt idx="0">
                  <c:v>0.35799999999999998</c:v>
                </c:pt>
                <c:pt idx="1">
                  <c:v>0.36</c:v>
                </c:pt>
                <c:pt idx="2">
                  <c:v>0.27700000000000002</c:v>
                </c:pt>
                <c:pt idx="3">
                  <c:v>0.29399999999999998</c:v>
                </c:pt>
              </c:numCache>
            </c:numRef>
          </c:val>
          <c:extLst>
            <c:ext xmlns:c16="http://schemas.microsoft.com/office/drawing/2014/chart" uri="{C3380CC4-5D6E-409C-BE32-E72D297353CC}">
              <c16:uniqueId val="{00000003-1DCA-6444-8321-7CF19D002B82}"/>
            </c:ext>
          </c:extLst>
        </c:ser>
        <c:ser>
          <c:idx val="4"/>
          <c:order val="4"/>
          <c:tx>
            <c:strRef>
              <c:f>Sheet1!$F$1</c:f>
              <c:strCache>
                <c:ptCount val="1"/>
                <c:pt idx="0">
                  <c:v>SPRI</c:v>
                </c:pt>
              </c:strCache>
            </c:strRef>
          </c:tx>
          <c:spPr>
            <a:solidFill>
              <a:srgbClr val="9FE569"/>
            </a:solidFill>
            <a:ln>
              <a:noFill/>
            </a:ln>
            <a:effectLst/>
          </c:spPr>
          <c:invertIfNegative val="0"/>
          <c:cat>
            <c:strRef>
              <c:f>Sheet1!$A$2:$A$5</c:f>
              <c:strCache>
                <c:ptCount val="4"/>
                <c:pt idx="0">
                  <c:v>GPT-4o-mini</c:v>
                </c:pt>
                <c:pt idx="1">
                  <c:v>Llama-3.1-70B-Instruct</c:v>
                </c:pt>
                <c:pt idx="2">
                  <c:v>Mixtral-8x7B-Instruct</c:v>
                </c:pt>
                <c:pt idx="3">
                  <c:v>Prometheus-2-8x7B</c:v>
                </c:pt>
              </c:strCache>
            </c:strRef>
          </c:cat>
          <c:val>
            <c:numRef>
              <c:f>Sheet1!$F$2:$F$5</c:f>
              <c:numCache>
                <c:formatCode>General</c:formatCode>
                <c:ptCount val="4"/>
                <c:pt idx="0">
                  <c:v>0.47199999999999998</c:v>
                </c:pt>
                <c:pt idx="1">
                  <c:v>0.48</c:v>
                </c:pt>
                <c:pt idx="2">
                  <c:v>0.28799999999999998</c:v>
                </c:pt>
                <c:pt idx="3">
                  <c:v>0.33300000000000002</c:v>
                </c:pt>
              </c:numCache>
            </c:numRef>
          </c:val>
          <c:extLst>
            <c:ext xmlns:c16="http://schemas.microsoft.com/office/drawing/2014/chart" uri="{C3380CC4-5D6E-409C-BE32-E72D297353CC}">
              <c16:uniqueId val="{00000004-1DCA-6444-8321-7CF19D002B82}"/>
            </c:ext>
          </c:extLst>
        </c:ser>
        <c:ser>
          <c:idx val="5"/>
          <c:order val="5"/>
          <c:tx>
            <c:strRef>
              <c:f>Sheet1!$G$1</c:f>
              <c:strCache>
                <c:ptCount val="1"/>
                <c:pt idx="0">
                  <c:v>oracle rubrics</c:v>
                </c:pt>
              </c:strCache>
            </c:strRef>
          </c:tx>
          <c:spPr>
            <a:solidFill>
              <a:srgbClr val="F5E600"/>
            </a:solidFill>
            <a:ln>
              <a:noFill/>
            </a:ln>
            <a:effectLst/>
          </c:spPr>
          <c:invertIfNegative val="0"/>
          <c:cat>
            <c:strRef>
              <c:f>Sheet1!$A$2:$A$5</c:f>
              <c:strCache>
                <c:ptCount val="4"/>
                <c:pt idx="0">
                  <c:v>GPT-4o-mini</c:v>
                </c:pt>
                <c:pt idx="1">
                  <c:v>Llama-3.1-70B-Instruct</c:v>
                </c:pt>
                <c:pt idx="2">
                  <c:v>Mixtral-8x7B-Instruct</c:v>
                </c:pt>
                <c:pt idx="3">
                  <c:v>Prometheus-2-8x7B</c:v>
                </c:pt>
              </c:strCache>
            </c:strRef>
          </c:cat>
          <c:val>
            <c:numRef>
              <c:f>Sheet1!$G$2:$G$5</c:f>
              <c:numCache>
                <c:formatCode>General</c:formatCode>
                <c:ptCount val="4"/>
                <c:pt idx="0">
                  <c:v>0.55000000000000004</c:v>
                </c:pt>
                <c:pt idx="1">
                  <c:v>0.55600000000000005</c:v>
                </c:pt>
                <c:pt idx="2">
                  <c:v>0.36699999999999999</c:v>
                </c:pt>
                <c:pt idx="3">
                  <c:v>0.38600000000000001</c:v>
                </c:pt>
              </c:numCache>
            </c:numRef>
          </c:val>
          <c:extLst>
            <c:ext xmlns:c16="http://schemas.microsoft.com/office/drawing/2014/chart" uri="{C3380CC4-5D6E-409C-BE32-E72D297353CC}">
              <c16:uniqueId val="{00000005-1DCA-6444-8321-7CF19D002B82}"/>
            </c:ext>
          </c:extLst>
        </c:ser>
        <c:dLbls>
          <c:showLegendKey val="0"/>
          <c:showVal val="0"/>
          <c:showCatName val="0"/>
          <c:showSerName val="0"/>
          <c:showPercent val="0"/>
          <c:showBubbleSize val="0"/>
        </c:dLbls>
        <c:gapWidth val="70"/>
        <c:axId val="375639216"/>
        <c:axId val="375516368"/>
      </c:barChart>
      <c:catAx>
        <c:axId val="37563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5516368"/>
        <c:crosses val="autoZero"/>
        <c:auto val="1"/>
        <c:lblAlgn val="ctr"/>
        <c:lblOffset val="100"/>
        <c:noMultiLvlLbl val="0"/>
      </c:catAx>
      <c:valAx>
        <c:axId val="375516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5639216"/>
        <c:crosses val="autoZero"/>
        <c:crossBetween val="between"/>
      </c:valAx>
      <c:spPr>
        <a:noFill/>
        <a:ln>
          <a:noFill/>
        </a:ln>
        <a:effectLst/>
      </c:spPr>
    </c:plotArea>
    <c:legend>
      <c:legendPos val="t"/>
      <c:layout>
        <c:manualLayout>
          <c:xMode val="edge"/>
          <c:yMode val="edge"/>
          <c:x val="4.4148250705029514E-2"/>
          <c:y val="5.7853399166879094E-2"/>
          <c:w val="0.94290332924959774"/>
          <c:h val="0.1175575797317609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00" b="1" i="1" u="none" strike="noStrike" kern="1200" spc="0" baseline="0">
                <a:solidFill>
                  <a:prstClr val="black">
                    <a:lumMod val="65000"/>
                    <a:lumOff val="35000"/>
                  </a:prstClr>
                </a:solidFill>
                <a:latin typeface="+mn-lt"/>
                <a:ea typeface="+mn-ea"/>
                <a:cs typeface="+mn-cs"/>
              </a:defRPr>
            </a:pPr>
            <a:r>
              <a:rPr lang="en-US" sz="1800" b="1" i="0" dirty="0"/>
              <a:t>Results: </a:t>
            </a:r>
            <a:r>
              <a:rPr lang="en-US" sz="1800" b="1" i="1" dirty="0"/>
              <a:t>Performance on </a:t>
            </a:r>
            <a:r>
              <a:rPr lang="en-US" sz="1800" b="1" i="1" dirty="0" err="1"/>
              <a:t>TruthfulQA</a:t>
            </a:r>
            <a:r>
              <a:rPr lang="en-US" sz="1800" b="1" i="1" dirty="0"/>
              <a:t> after fine-tuning on synthetically</a:t>
            </a:r>
            <a:r>
              <a:rPr lang="en-US" sz="1800" b="1" i="1" baseline="0" dirty="0"/>
              <a:t>-generated data</a:t>
            </a:r>
            <a:endParaRPr lang="en-US" sz="1800" b="1" i="1" dirty="0"/>
          </a:p>
        </c:rich>
      </c:tx>
      <c:layout>
        <c:manualLayout>
          <c:xMode val="edge"/>
          <c:yMode val="edge"/>
          <c:x val="0.13069908636280478"/>
          <c:y val="2.1429389529280734E-2"/>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00" b="1" i="1" u="none" strike="noStrike" kern="1200" spc="0" baseline="0">
              <a:solidFill>
                <a:prstClr val="black">
                  <a:lumMod val="65000"/>
                  <a:lumOff val="35000"/>
                </a:prstClr>
              </a:solidFill>
              <a:latin typeface="+mn-lt"/>
              <a:ea typeface="+mn-ea"/>
              <a:cs typeface="+mn-cs"/>
            </a:defRPr>
          </a:pPr>
          <a:endParaRPr lang="en-US"/>
        </a:p>
      </c:txPr>
    </c:title>
    <c:autoTitleDeleted val="0"/>
    <c:plotArea>
      <c:layout>
        <c:manualLayout>
          <c:layoutTarget val="inner"/>
          <c:xMode val="edge"/>
          <c:yMode val="edge"/>
          <c:x val="5.3637426129290122E-2"/>
          <c:y val="0.15384476057828894"/>
          <c:w val="0.92249569943524179"/>
          <c:h val="0.76867323670324061"/>
        </c:manualLayout>
      </c:layout>
      <c:barChart>
        <c:barDir val="col"/>
        <c:grouping val="clustered"/>
        <c:varyColors val="0"/>
        <c:ser>
          <c:idx val="0"/>
          <c:order val="0"/>
          <c:tx>
            <c:strRef>
              <c:f>Sheet1!$B$1</c:f>
              <c:strCache>
                <c:ptCount val="1"/>
                <c:pt idx="0">
                  <c:v>off-the-shelf</c:v>
                </c:pt>
              </c:strCache>
            </c:strRef>
          </c:tx>
          <c:spPr>
            <a:solidFill>
              <a:schemeClr val="accent5">
                <a:tint val="48000"/>
              </a:schemeClr>
            </a:solidFill>
            <a:ln>
              <a:noFill/>
            </a:ln>
            <a:effectLst/>
          </c:spPr>
          <c:invertIfNegative val="0"/>
          <c:cat>
            <c:strRef>
              <c:f>Sheet1!$A$2:$A$7</c:f>
              <c:strCache>
                <c:ptCount val="6"/>
                <c:pt idx="0">
                  <c:v>Llama-3.1-8B</c:v>
                </c:pt>
                <c:pt idx="1">
                  <c:v>Llama-3.1-8B-Instruct</c:v>
                </c:pt>
                <c:pt idx="2">
                  <c:v>Mistral-7B-v0.3</c:v>
                </c:pt>
                <c:pt idx="3">
                  <c:v>Mistral-7B-v0.3-Instruct</c:v>
                </c:pt>
                <c:pt idx="4">
                  <c:v>Gemma-2-9B</c:v>
                </c:pt>
                <c:pt idx="5">
                  <c:v>Gemma-2-9B-it</c:v>
                </c:pt>
              </c:strCache>
            </c:strRef>
          </c:cat>
          <c:val>
            <c:numRef>
              <c:f>Sheet1!$B$2:$B$7</c:f>
              <c:numCache>
                <c:formatCode>0.00%</c:formatCode>
                <c:ptCount val="6"/>
                <c:pt idx="0">
                  <c:v>0.45029999999999998</c:v>
                </c:pt>
                <c:pt idx="1">
                  <c:v>0.5302</c:v>
                </c:pt>
                <c:pt idx="2">
                  <c:v>0.4254</c:v>
                </c:pt>
                <c:pt idx="3">
                  <c:v>0.66110000000000002</c:v>
                </c:pt>
                <c:pt idx="4">
                  <c:v>0.45390000000000003</c:v>
                </c:pt>
                <c:pt idx="5">
                  <c:v>0.60470000000000002</c:v>
                </c:pt>
              </c:numCache>
            </c:numRef>
          </c:val>
          <c:extLst>
            <c:ext xmlns:c16="http://schemas.microsoft.com/office/drawing/2014/chart" uri="{C3380CC4-5D6E-409C-BE32-E72D297353CC}">
              <c16:uniqueId val="{00000000-9909-014D-BED4-A58CB043D995}"/>
            </c:ext>
          </c:extLst>
        </c:ser>
        <c:ser>
          <c:idx val="1"/>
          <c:order val="1"/>
          <c:tx>
            <c:strRef>
              <c:f>Sheet1!$C$1</c:f>
              <c:strCache>
                <c:ptCount val="1"/>
                <c:pt idx="0">
                  <c:v>direct response</c:v>
                </c:pt>
              </c:strCache>
            </c:strRef>
          </c:tx>
          <c:spPr>
            <a:solidFill>
              <a:srgbClr val="9F49EB"/>
            </a:solidFill>
            <a:ln>
              <a:noFill/>
            </a:ln>
            <a:effectLst/>
          </c:spPr>
          <c:invertIfNegative val="0"/>
          <c:cat>
            <c:strRef>
              <c:f>Sheet1!$A$2:$A$7</c:f>
              <c:strCache>
                <c:ptCount val="6"/>
                <c:pt idx="0">
                  <c:v>Llama-3.1-8B</c:v>
                </c:pt>
                <c:pt idx="1">
                  <c:v>Llama-3.1-8B-Instruct</c:v>
                </c:pt>
                <c:pt idx="2">
                  <c:v>Mistral-7B-v0.3</c:v>
                </c:pt>
                <c:pt idx="3">
                  <c:v>Mistral-7B-v0.3-Instruct</c:v>
                </c:pt>
                <c:pt idx="4">
                  <c:v>Gemma-2-9B</c:v>
                </c:pt>
                <c:pt idx="5">
                  <c:v>Gemma-2-9B-it</c:v>
                </c:pt>
              </c:strCache>
            </c:strRef>
          </c:cat>
          <c:val>
            <c:numRef>
              <c:f>Sheet1!$C$2:$C$7</c:f>
              <c:numCache>
                <c:formatCode>0.00%</c:formatCode>
                <c:ptCount val="6"/>
                <c:pt idx="0">
                  <c:v>0.51480000000000004</c:v>
                </c:pt>
                <c:pt idx="1">
                  <c:v>0.50939999999999996</c:v>
                </c:pt>
                <c:pt idx="2">
                  <c:v>0.47160000000000002</c:v>
                </c:pt>
                <c:pt idx="3">
                  <c:v>0.50890000000000002</c:v>
                </c:pt>
                <c:pt idx="4">
                  <c:v>0.53820000000000001</c:v>
                </c:pt>
                <c:pt idx="5">
                  <c:v>0.57969999999999999</c:v>
                </c:pt>
              </c:numCache>
            </c:numRef>
          </c:val>
          <c:extLst>
            <c:ext xmlns:c16="http://schemas.microsoft.com/office/drawing/2014/chart" uri="{C3380CC4-5D6E-409C-BE32-E72D297353CC}">
              <c16:uniqueId val="{00000001-9909-014D-BED4-A58CB043D995}"/>
            </c:ext>
          </c:extLst>
        </c:ser>
        <c:ser>
          <c:idx val="2"/>
          <c:order val="2"/>
          <c:tx>
            <c:strRef>
              <c:f>Sheet1!$D$1</c:f>
              <c:strCache>
                <c:ptCount val="1"/>
                <c:pt idx="0">
                  <c:v>self-instruct</c:v>
                </c:pt>
              </c:strCache>
            </c:strRef>
          </c:tx>
          <c:spPr>
            <a:solidFill>
              <a:srgbClr val="90CDD0"/>
            </a:solidFill>
            <a:ln>
              <a:noFill/>
            </a:ln>
            <a:effectLst/>
          </c:spPr>
          <c:invertIfNegative val="0"/>
          <c:cat>
            <c:strRef>
              <c:f>Sheet1!$A$2:$A$7</c:f>
              <c:strCache>
                <c:ptCount val="6"/>
                <c:pt idx="0">
                  <c:v>Llama-3.1-8B</c:v>
                </c:pt>
                <c:pt idx="1">
                  <c:v>Llama-3.1-8B-Instruct</c:v>
                </c:pt>
                <c:pt idx="2">
                  <c:v>Mistral-7B-v0.3</c:v>
                </c:pt>
                <c:pt idx="3">
                  <c:v>Mistral-7B-v0.3-Instruct</c:v>
                </c:pt>
                <c:pt idx="4">
                  <c:v>Gemma-2-9B</c:v>
                </c:pt>
                <c:pt idx="5">
                  <c:v>Gemma-2-9B-it</c:v>
                </c:pt>
              </c:strCache>
            </c:strRef>
          </c:cat>
          <c:val>
            <c:numRef>
              <c:f>Sheet1!$D$2:$D$7</c:f>
              <c:numCache>
                <c:formatCode>0.00%</c:formatCode>
                <c:ptCount val="6"/>
                <c:pt idx="0">
                  <c:v>0.51070000000000004</c:v>
                </c:pt>
                <c:pt idx="1">
                  <c:v>0.49459999999999998</c:v>
                </c:pt>
                <c:pt idx="2">
                  <c:v>0.4662</c:v>
                </c:pt>
                <c:pt idx="3">
                  <c:v>0.50439999999999996</c:v>
                </c:pt>
                <c:pt idx="4">
                  <c:v>0.52429999999999999</c:v>
                </c:pt>
                <c:pt idx="5">
                  <c:v>0.56259999999999999</c:v>
                </c:pt>
              </c:numCache>
            </c:numRef>
          </c:val>
          <c:extLst>
            <c:ext xmlns:c16="http://schemas.microsoft.com/office/drawing/2014/chart" uri="{C3380CC4-5D6E-409C-BE32-E72D297353CC}">
              <c16:uniqueId val="{00000002-9909-014D-BED4-A58CB043D995}"/>
            </c:ext>
          </c:extLst>
        </c:ser>
        <c:ser>
          <c:idx val="3"/>
          <c:order val="3"/>
          <c:tx>
            <c:strRef>
              <c:f>Sheet1!$E$1</c:f>
              <c:strCache>
                <c:ptCount val="1"/>
                <c:pt idx="0">
                  <c:v>self-align</c:v>
                </c:pt>
              </c:strCache>
            </c:strRef>
          </c:tx>
          <c:spPr>
            <a:solidFill>
              <a:srgbClr val="FE5000"/>
            </a:solidFill>
            <a:ln>
              <a:noFill/>
            </a:ln>
            <a:effectLst/>
          </c:spPr>
          <c:invertIfNegative val="0"/>
          <c:cat>
            <c:strRef>
              <c:f>Sheet1!$A$2:$A$7</c:f>
              <c:strCache>
                <c:ptCount val="6"/>
                <c:pt idx="0">
                  <c:v>Llama-3.1-8B</c:v>
                </c:pt>
                <c:pt idx="1">
                  <c:v>Llama-3.1-8B-Instruct</c:v>
                </c:pt>
                <c:pt idx="2">
                  <c:v>Mistral-7B-v0.3</c:v>
                </c:pt>
                <c:pt idx="3">
                  <c:v>Mistral-7B-v0.3-Instruct</c:v>
                </c:pt>
                <c:pt idx="4">
                  <c:v>Gemma-2-9B</c:v>
                </c:pt>
                <c:pt idx="5">
                  <c:v>Gemma-2-9B-it</c:v>
                </c:pt>
              </c:strCache>
            </c:strRef>
          </c:cat>
          <c:val>
            <c:numRef>
              <c:f>Sheet1!$E$2:$E$7</c:f>
              <c:numCache>
                <c:formatCode>0.00%</c:formatCode>
                <c:ptCount val="6"/>
                <c:pt idx="0">
                  <c:v>0.54559999999999997</c:v>
                </c:pt>
                <c:pt idx="1">
                  <c:v>0.5252</c:v>
                </c:pt>
                <c:pt idx="2">
                  <c:v>0.48859999999999998</c:v>
                </c:pt>
                <c:pt idx="3">
                  <c:v>0.5444</c:v>
                </c:pt>
                <c:pt idx="4">
                  <c:v>0.54020000000000001</c:v>
                </c:pt>
                <c:pt idx="5">
                  <c:v>0.58340000000000003</c:v>
                </c:pt>
              </c:numCache>
            </c:numRef>
          </c:val>
          <c:extLst>
            <c:ext xmlns:c16="http://schemas.microsoft.com/office/drawing/2014/chart" uri="{C3380CC4-5D6E-409C-BE32-E72D297353CC}">
              <c16:uniqueId val="{00000003-9909-014D-BED4-A58CB043D995}"/>
            </c:ext>
          </c:extLst>
        </c:ser>
        <c:ser>
          <c:idx val="4"/>
          <c:order val="4"/>
          <c:tx>
            <c:strRef>
              <c:f>Sheet1!$F$1</c:f>
              <c:strCache>
                <c:ptCount val="1"/>
                <c:pt idx="0">
                  <c:v>self-refine</c:v>
                </c:pt>
              </c:strCache>
            </c:strRef>
          </c:tx>
          <c:spPr>
            <a:solidFill>
              <a:srgbClr val="45B2E1"/>
            </a:solidFill>
            <a:ln>
              <a:noFill/>
            </a:ln>
            <a:effectLst/>
          </c:spPr>
          <c:invertIfNegative val="0"/>
          <c:cat>
            <c:strRef>
              <c:f>Sheet1!$A$2:$A$7</c:f>
              <c:strCache>
                <c:ptCount val="6"/>
                <c:pt idx="0">
                  <c:v>Llama-3.1-8B</c:v>
                </c:pt>
                <c:pt idx="1">
                  <c:v>Llama-3.1-8B-Instruct</c:v>
                </c:pt>
                <c:pt idx="2">
                  <c:v>Mistral-7B-v0.3</c:v>
                </c:pt>
                <c:pt idx="3">
                  <c:v>Mistral-7B-v0.3-Instruct</c:v>
                </c:pt>
                <c:pt idx="4">
                  <c:v>Gemma-2-9B</c:v>
                </c:pt>
                <c:pt idx="5">
                  <c:v>Gemma-2-9B-it</c:v>
                </c:pt>
              </c:strCache>
            </c:strRef>
          </c:cat>
          <c:val>
            <c:numRef>
              <c:f>Sheet1!$F$2:$F$7</c:f>
              <c:numCache>
                <c:formatCode>0.00%</c:formatCode>
                <c:ptCount val="6"/>
                <c:pt idx="0">
                  <c:v>0.53759999999999997</c:v>
                </c:pt>
                <c:pt idx="1">
                  <c:v>0.52110000000000001</c:v>
                </c:pt>
                <c:pt idx="2">
                  <c:v>0.49399999999999999</c:v>
                </c:pt>
                <c:pt idx="3">
                  <c:v>0.52349999999999997</c:v>
                </c:pt>
                <c:pt idx="4">
                  <c:v>0.55010000000000003</c:v>
                </c:pt>
                <c:pt idx="5">
                  <c:v>0.58860000000000001</c:v>
                </c:pt>
              </c:numCache>
            </c:numRef>
          </c:val>
          <c:extLst>
            <c:ext xmlns:c16="http://schemas.microsoft.com/office/drawing/2014/chart" uri="{C3380CC4-5D6E-409C-BE32-E72D297353CC}">
              <c16:uniqueId val="{00000004-9909-014D-BED4-A58CB043D995}"/>
            </c:ext>
          </c:extLst>
        </c:ser>
        <c:ser>
          <c:idx val="6"/>
          <c:order val="5"/>
          <c:tx>
            <c:strRef>
              <c:f>Sheet1!$G$1</c:f>
              <c:strCache>
                <c:ptCount val="1"/>
                <c:pt idx="0">
                  <c:v>SPRI</c:v>
                </c:pt>
              </c:strCache>
            </c:strRef>
          </c:tx>
          <c:spPr>
            <a:solidFill>
              <a:srgbClr val="9FE569"/>
            </a:solidFill>
            <a:ln>
              <a:noFill/>
            </a:ln>
            <a:effectLst/>
          </c:spPr>
          <c:invertIfNegative val="0"/>
          <c:cat>
            <c:strRef>
              <c:f>Sheet1!$A$2:$A$7</c:f>
              <c:strCache>
                <c:ptCount val="6"/>
                <c:pt idx="0">
                  <c:v>Llama-3.1-8B</c:v>
                </c:pt>
                <c:pt idx="1">
                  <c:v>Llama-3.1-8B-Instruct</c:v>
                </c:pt>
                <c:pt idx="2">
                  <c:v>Mistral-7B-v0.3</c:v>
                </c:pt>
                <c:pt idx="3">
                  <c:v>Mistral-7B-v0.3-Instruct</c:v>
                </c:pt>
                <c:pt idx="4">
                  <c:v>Gemma-2-9B</c:v>
                </c:pt>
                <c:pt idx="5">
                  <c:v>Gemma-2-9B-it</c:v>
                </c:pt>
              </c:strCache>
            </c:strRef>
          </c:cat>
          <c:val>
            <c:numRef>
              <c:f>Sheet1!$G$2:$G$7</c:f>
              <c:numCache>
                <c:formatCode>0.00%</c:formatCode>
                <c:ptCount val="6"/>
                <c:pt idx="0">
                  <c:v>0.55920000000000003</c:v>
                </c:pt>
                <c:pt idx="1">
                  <c:v>0.54690000000000005</c:v>
                </c:pt>
                <c:pt idx="2">
                  <c:v>0.51849999999999996</c:v>
                </c:pt>
                <c:pt idx="3">
                  <c:v>0.56430000000000002</c:v>
                </c:pt>
                <c:pt idx="4">
                  <c:v>0.55720000000000003</c:v>
                </c:pt>
                <c:pt idx="5">
                  <c:v>0.62619999999999998</c:v>
                </c:pt>
              </c:numCache>
            </c:numRef>
          </c:val>
          <c:extLst>
            <c:ext xmlns:c16="http://schemas.microsoft.com/office/drawing/2014/chart" uri="{C3380CC4-5D6E-409C-BE32-E72D297353CC}">
              <c16:uniqueId val="{00000006-9909-014D-BED4-A58CB043D995}"/>
            </c:ext>
          </c:extLst>
        </c:ser>
        <c:ser>
          <c:idx val="5"/>
          <c:order val="6"/>
          <c:tx>
            <c:strRef>
              <c:f>Sheet1!$H$1</c:f>
              <c:strCache>
                <c:ptCount val="1"/>
                <c:pt idx="0">
                  <c:v>oracle responses</c:v>
                </c:pt>
              </c:strCache>
            </c:strRef>
          </c:tx>
          <c:spPr>
            <a:solidFill>
              <a:srgbClr val="F5E700"/>
            </a:solidFill>
            <a:ln>
              <a:noFill/>
            </a:ln>
            <a:effectLst/>
          </c:spPr>
          <c:invertIfNegative val="0"/>
          <c:cat>
            <c:strRef>
              <c:f>Sheet1!$A$2:$A$7</c:f>
              <c:strCache>
                <c:ptCount val="6"/>
                <c:pt idx="0">
                  <c:v>Llama-3.1-8B</c:v>
                </c:pt>
                <c:pt idx="1">
                  <c:v>Llama-3.1-8B-Instruct</c:v>
                </c:pt>
                <c:pt idx="2">
                  <c:v>Mistral-7B-v0.3</c:v>
                </c:pt>
                <c:pt idx="3">
                  <c:v>Mistral-7B-v0.3-Instruct</c:v>
                </c:pt>
                <c:pt idx="4">
                  <c:v>Gemma-2-9B</c:v>
                </c:pt>
                <c:pt idx="5">
                  <c:v>Gemma-2-9B-it</c:v>
                </c:pt>
              </c:strCache>
            </c:strRef>
          </c:cat>
          <c:val>
            <c:numRef>
              <c:f>Sheet1!$H$2:$H$7</c:f>
              <c:numCache>
                <c:formatCode>0.00%</c:formatCode>
                <c:ptCount val="6"/>
                <c:pt idx="0">
                  <c:v>0.41620000000000001</c:v>
                </c:pt>
                <c:pt idx="1">
                  <c:v>0.46750000000000003</c:v>
                </c:pt>
                <c:pt idx="2">
                  <c:v>0.4042</c:v>
                </c:pt>
                <c:pt idx="3">
                  <c:v>0.42870000000000003</c:v>
                </c:pt>
                <c:pt idx="4">
                  <c:v>0.4481</c:v>
                </c:pt>
                <c:pt idx="5">
                  <c:v>0.47110000000000002</c:v>
                </c:pt>
              </c:numCache>
            </c:numRef>
          </c:val>
          <c:extLst>
            <c:ext xmlns:c16="http://schemas.microsoft.com/office/drawing/2014/chart" uri="{C3380CC4-5D6E-409C-BE32-E72D297353CC}">
              <c16:uniqueId val="{00000005-9909-014D-BED4-A58CB043D995}"/>
            </c:ext>
          </c:extLst>
        </c:ser>
        <c:dLbls>
          <c:showLegendKey val="0"/>
          <c:showVal val="0"/>
          <c:showCatName val="0"/>
          <c:showSerName val="0"/>
          <c:showPercent val="0"/>
          <c:showBubbleSize val="0"/>
        </c:dLbls>
        <c:gapWidth val="58"/>
        <c:axId val="375639216"/>
        <c:axId val="375516368"/>
      </c:barChart>
      <c:catAx>
        <c:axId val="37563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5516368"/>
        <c:crosses val="autoZero"/>
        <c:auto val="1"/>
        <c:lblAlgn val="ctr"/>
        <c:lblOffset val="100"/>
        <c:noMultiLvlLbl val="0"/>
      </c:catAx>
      <c:valAx>
        <c:axId val="37551636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5639216"/>
        <c:crosses val="autoZero"/>
        <c:crossBetween val="between"/>
      </c:valAx>
      <c:spPr>
        <a:noFill/>
        <a:ln>
          <a:noFill/>
        </a:ln>
        <a:effectLst/>
      </c:spPr>
    </c:plotArea>
    <c:legend>
      <c:legendPos val="t"/>
      <c:layout>
        <c:manualLayout>
          <c:xMode val="edge"/>
          <c:yMode val="edge"/>
          <c:x val="0.1053452959278912"/>
          <c:y val="9.6441854672258423E-2"/>
          <c:w val="0.81128576046244461"/>
          <c:h val="5.9836415396087667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4">
  <a:schemeClr val="accent4"/>
</cs:colorStyle>
</file>

<file path=ppt/charts/colors3.xml><?xml version="1.0" encoding="utf-8"?>
<cs:colorStyle xmlns:cs="http://schemas.microsoft.com/office/drawing/2012/chartStyle" xmlns:a="http://schemas.openxmlformats.org/drawingml/2006/main" meth="withinLinearReversed" id="25">
  <a:schemeClr val="accent5"/>
</cs:colorStyle>
</file>

<file path=ppt/charts/colors4.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DDDB5B-356C-4B9C-9AC8-78596AACC98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EDD04172-DE94-4F4E-994E-1424F3704FE9}">
      <dgm:prSet/>
      <dgm:spPr/>
      <dgm:t>
        <a:bodyPr/>
        <a:lstStyle/>
        <a:p>
          <a:r>
            <a:rPr lang="en-US"/>
            <a:t>Introduction: The Data-Centric AI Revolution </a:t>
          </a:r>
        </a:p>
      </dgm:t>
    </dgm:pt>
    <dgm:pt modelId="{F6988461-26EC-4C19-AE80-7ADE3613F2EA}" type="parTrans" cxnId="{DA900921-C00F-485D-B1DD-BC9DCB432EF6}">
      <dgm:prSet/>
      <dgm:spPr/>
      <dgm:t>
        <a:bodyPr/>
        <a:lstStyle/>
        <a:p>
          <a:endParaRPr lang="en-US"/>
        </a:p>
      </dgm:t>
    </dgm:pt>
    <dgm:pt modelId="{D489FDE7-5A7D-417B-868A-360E3C567018}" type="sibTrans" cxnId="{DA900921-C00F-485D-B1DD-BC9DCB432EF6}">
      <dgm:prSet/>
      <dgm:spPr/>
      <dgm:t>
        <a:bodyPr/>
        <a:lstStyle/>
        <a:p>
          <a:endParaRPr lang="en-US"/>
        </a:p>
      </dgm:t>
    </dgm:pt>
    <dgm:pt modelId="{B7C7079C-B93F-4E9A-85D8-E56357C23371}">
      <dgm:prSet/>
      <dgm:spPr/>
      <dgm:t>
        <a:bodyPr/>
        <a:lstStyle/>
        <a:p>
          <a:r>
            <a:rPr lang="en-US" dirty="0"/>
            <a:t>Why Data Quality Matters </a:t>
          </a:r>
        </a:p>
      </dgm:t>
    </dgm:pt>
    <dgm:pt modelId="{DBA6F8CF-EE51-437F-B0CA-4FD34357CCBA}" type="parTrans" cxnId="{170F056E-DC82-4308-921A-1DDC66DD68E0}">
      <dgm:prSet/>
      <dgm:spPr/>
      <dgm:t>
        <a:bodyPr/>
        <a:lstStyle/>
        <a:p>
          <a:endParaRPr lang="en-US"/>
        </a:p>
      </dgm:t>
    </dgm:pt>
    <dgm:pt modelId="{14FE36E9-1100-4A74-BC7B-75175CE969C2}" type="sibTrans" cxnId="{170F056E-DC82-4308-921A-1DDC66DD68E0}">
      <dgm:prSet/>
      <dgm:spPr/>
      <dgm:t>
        <a:bodyPr/>
        <a:lstStyle/>
        <a:p>
          <a:endParaRPr lang="en-US"/>
        </a:p>
      </dgm:t>
    </dgm:pt>
    <dgm:pt modelId="{CA9F83E7-5B5C-4C9F-903A-242184B3E959}">
      <dgm:prSet/>
      <dgm:spPr/>
      <dgm:t>
        <a:bodyPr/>
        <a:lstStyle/>
        <a:p>
          <a:r>
            <a:rPr lang="en-US"/>
            <a:t>The Scarcity Crisis: Running Out of Human Data </a:t>
          </a:r>
        </a:p>
      </dgm:t>
    </dgm:pt>
    <dgm:pt modelId="{BA08AFCA-5E59-409A-9BBE-42BFD4AE49CC}" type="parTrans" cxnId="{76184D5B-270D-4817-AFB2-2BFB15668A9B}">
      <dgm:prSet/>
      <dgm:spPr/>
      <dgm:t>
        <a:bodyPr/>
        <a:lstStyle/>
        <a:p>
          <a:endParaRPr lang="en-US"/>
        </a:p>
      </dgm:t>
    </dgm:pt>
    <dgm:pt modelId="{1652C4B6-780F-4D5E-A047-0A948A4C0608}" type="sibTrans" cxnId="{76184D5B-270D-4817-AFB2-2BFB15668A9B}">
      <dgm:prSet/>
      <dgm:spPr/>
      <dgm:t>
        <a:bodyPr/>
        <a:lstStyle/>
        <a:p>
          <a:endParaRPr lang="en-US"/>
        </a:p>
      </dgm:t>
    </dgm:pt>
    <dgm:pt modelId="{E7B41A80-4970-4DE2-A847-742D751BA953}">
      <dgm:prSet/>
      <dgm:spPr/>
      <dgm:t>
        <a:bodyPr/>
        <a:lstStyle/>
        <a:p>
          <a:r>
            <a:rPr lang="en-US" dirty="0"/>
            <a:t>The Synthetic Solution: Artificial Data Generation</a:t>
          </a:r>
        </a:p>
      </dgm:t>
    </dgm:pt>
    <dgm:pt modelId="{4AB640CF-A7C2-4D9B-9D1A-8661C1EE8A7D}" type="parTrans" cxnId="{E2F19920-C5ED-45AF-9F3C-07805FCEB00E}">
      <dgm:prSet/>
      <dgm:spPr/>
      <dgm:t>
        <a:bodyPr/>
        <a:lstStyle/>
        <a:p>
          <a:endParaRPr lang="en-US"/>
        </a:p>
      </dgm:t>
    </dgm:pt>
    <dgm:pt modelId="{2DD9B05C-6BEA-44CC-A162-CA430E87764D}" type="sibTrans" cxnId="{E2F19920-C5ED-45AF-9F3C-07805FCEB00E}">
      <dgm:prSet/>
      <dgm:spPr/>
      <dgm:t>
        <a:bodyPr/>
        <a:lstStyle/>
        <a:p>
          <a:endParaRPr lang="en-US"/>
        </a:p>
      </dgm:t>
    </dgm:pt>
    <dgm:pt modelId="{424BDABF-6DF3-4F6F-AC8F-1BE1BFBFD17E}">
      <dgm:prSet/>
      <dgm:spPr/>
      <dgm:t>
        <a:bodyPr/>
        <a:lstStyle/>
        <a:p>
          <a:r>
            <a:rPr lang="en-US"/>
            <a:t>Q&amp;A and Discussion</a:t>
          </a:r>
        </a:p>
      </dgm:t>
    </dgm:pt>
    <dgm:pt modelId="{FCD71667-3669-430D-B32F-42BC28ADF8C1}" type="parTrans" cxnId="{04FB9B1B-56D6-4A9D-B6E4-02E2C4BEDB24}">
      <dgm:prSet/>
      <dgm:spPr/>
      <dgm:t>
        <a:bodyPr/>
        <a:lstStyle/>
        <a:p>
          <a:endParaRPr lang="en-US"/>
        </a:p>
      </dgm:t>
    </dgm:pt>
    <dgm:pt modelId="{CE886305-F8E1-4951-8417-256CDDDD97EA}" type="sibTrans" cxnId="{04FB9B1B-56D6-4A9D-B6E4-02E2C4BEDB24}">
      <dgm:prSet/>
      <dgm:spPr/>
      <dgm:t>
        <a:bodyPr/>
        <a:lstStyle/>
        <a:p>
          <a:endParaRPr lang="en-US"/>
        </a:p>
      </dgm:t>
    </dgm:pt>
    <dgm:pt modelId="{AC7C5E7C-0710-D745-A4E2-F078D110D3F9}">
      <dgm:prSet/>
      <dgm:spPr/>
      <dgm:t>
        <a:bodyPr/>
        <a:lstStyle/>
        <a:p>
          <a:r>
            <a:rPr lang="en-US" dirty="0"/>
            <a:t>Use Case</a:t>
          </a:r>
          <a:r>
            <a:rPr lang="en-US"/>
            <a:t>: Aligning LLMs with Context-Situated Principles</a:t>
          </a:r>
          <a:endParaRPr lang="en-US" dirty="0"/>
        </a:p>
      </dgm:t>
    </dgm:pt>
    <dgm:pt modelId="{D4AA87AB-CA74-9E44-B9EF-089A6EB2657E}" type="parTrans" cxnId="{DCAE0533-EC33-0F4B-884E-4BE519D408EE}">
      <dgm:prSet/>
      <dgm:spPr/>
      <dgm:t>
        <a:bodyPr/>
        <a:lstStyle/>
        <a:p>
          <a:endParaRPr lang="en-US"/>
        </a:p>
      </dgm:t>
    </dgm:pt>
    <dgm:pt modelId="{7BCF1153-7388-D149-BC31-47A564ED436A}" type="sibTrans" cxnId="{DCAE0533-EC33-0F4B-884E-4BE519D408EE}">
      <dgm:prSet/>
      <dgm:spPr/>
      <dgm:t>
        <a:bodyPr/>
        <a:lstStyle/>
        <a:p>
          <a:endParaRPr lang="en-US"/>
        </a:p>
      </dgm:t>
    </dgm:pt>
    <dgm:pt modelId="{883F0BE7-D331-034C-9295-12C25951C3C6}" type="pres">
      <dgm:prSet presAssocID="{05DDDB5B-356C-4B9C-9AC8-78596AACC98D}" presName="vert0" presStyleCnt="0">
        <dgm:presLayoutVars>
          <dgm:dir/>
          <dgm:animOne val="branch"/>
          <dgm:animLvl val="lvl"/>
        </dgm:presLayoutVars>
      </dgm:prSet>
      <dgm:spPr/>
    </dgm:pt>
    <dgm:pt modelId="{825C9B52-759F-2748-AC4B-7A69DD2846C7}" type="pres">
      <dgm:prSet presAssocID="{EDD04172-DE94-4F4E-994E-1424F3704FE9}" presName="thickLine" presStyleLbl="alignNode1" presStyleIdx="0" presStyleCnt="6"/>
      <dgm:spPr/>
    </dgm:pt>
    <dgm:pt modelId="{376518CA-29A2-364A-94D0-175C6493C12E}" type="pres">
      <dgm:prSet presAssocID="{EDD04172-DE94-4F4E-994E-1424F3704FE9}" presName="horz1" presStyleCnt="0"/>
      <dgm:spPr/>
    </dgm:pt>
    <dgm:pt modelId="{C8D1303F-BA14-3B47-BBF5-E6684C33B1C1}" type="pres">
      <dgm:prSet presAssocID="{EDD04172-DE94-4F4E-994E-1424F3704FE9}" presName="tx1" presStyleLbl="revTx" presStyleIdx="0" presStyleCnt="6"/>
      <dgm:spPr/>
    </dgm:pt>
    <dgm:pt modelId="{1DE96823-C40C-EA46-9FE5-5E2AFCDD636A}" type="pres">
      <dgm:prSet presAssocID="{EDD04172-DE94-4F4E-994E-1424F3704FE9}" presName="vert1" presStyleCnt="0"/>
      <dgm:spPr/>
    </dgm:pt>
    <dgm:pt modelId="{AED783D3-D15A-174A-857A-C3A214887FE9}" type="pres">
      <dgm:prSet presAssocID="{B7C7079C-B93F-4E9A-85D8-E56357C23371}" presName="thickLine" presStyleLbl="alignNode1" presStyleIdx="1" presStyleCnt="6"/>
      <dgm:spPr/>
    </dgm:pt>
    <dgm:pt modelId="{0B29DD82-0638-1146-8BB4-0C863E3FB669}" type="pres">
      <dgm:prSet presAssocID="{B7C7079C-B93F-4E9A-85D8-E56357C23371}" presName="horz1" presStyleCnt="0"/>
      <dgm:spPr/>
    </dgm:pt>
    <dgm:pt modelId="{FF0F5706-5AF2-FA42-B329-2953E1A54775}" type="pres">
      <dgm:prSet presAssocID="{B7C7079C-B93F-4E9A-85D8-E56357C23371}" presName="tx1" presStyleLbl="revTx" presStyleIdx="1" presStyleCnt="6"/>
      <dgm:spPr/>
    </dgm:pt>
    <dgm:pt modelId="{CDBF8149-993B-8042-8E91-A138AF3BE71B}" type="pres">
      <dgm:prSet presAssocID="{B7C7079C-B93F-4E9A-85D8-E56357C23371}" presName="vert1" presStyleCnt="0"/>
      <dgm:spPr/>
    </dgm:pt>
    <dgm:pt modelId="{12F7C3C1-545D-544F-AE47-DBD86AFB52BA}" type="pres">
      <dgm:prSet presAssocID="{CA9F83E7-5B5C-4C9F-903A-242184B3E959}" presName="thickLine" presStyleLbl="alignNode1" presStyleIdx="2" presStyleCnt="6"/>
      <dgm:spPr/>
    </dgm:pt>
    <dgm:pt modelId="{BA4DBB9F-58B9-1847-8034-9A7A8A5E7E35}" type="pres">
      <dgm:prSet presAssocID="{CA9F83E7-5B5C-4C9F-903A-242184B3E959}" presName="horz1" presStyleCnt="0"/>
      <dgm:spPr/>
    </dgm:pt>
    <dgm:pt modelId="{3FE8A4DD-C587-154C-BA53-297C377AB471}" type="pres">
      <dgm:prSet presAssocID="{CA9F83E7-5B5C-4C9F-903A-242184B3E959}" presName="tx1" presStyleLbl="revTx" presStyleIdx="2" presStyleCnt="6"/>
      <dgm:spPr/>
    </dgm:pt>
    <dgm:pt modelId="{26DF7515-0A58-6645-89B4-888B6BDD356B}" type="pres">
      <dgm:prSet presAssocID="{CA9F83E7-5B5C-4C9F-903A-242184B3E959}" presName="vert1" presStyleCnt="0"/>
      <dgm:spPr/>
    </dgm:pt>
    <dgm:pt modelId="{0BCF533F-5DC0-0544-87AB-A9C66E375478}" type="pres">
      <dgm:prSet presAssocID="{E7B41A80-4970-4DE2-A847-742D751BA953}" presName="thickLine" presStyleLbl="alignNode1" presStyleIdx="3" presStyleCnt="6"/>
      <dgm:spPr/>
    </dgm:pt>
    <dgm:pt modelId="{BDC6BDDF-181A-8348-8F3D-65AF16931E3D}" type="pres">
      <dgm:prSet presAssocID="{E7B41A80-4970-4DE2-A847-742D751BA953}" presName="horz1" presStyleCnt="0"/>
      <dgm:spPr/>
    </dgm:pt>
    <dgm:pt modelId="{5E9C95B5-1453-F844-8C38-39DBF9685C74}" type="pres">
      <dgm:prSet presAssocID="{E7B41A80-4970-4DE2-A847-742D751BA953}" presName="tx1" presStyleLbl="revTx" presStyleIdx="3" presStyleCnt="6"/>
      <dgm:spPr/>
    </dgm:pt>
    <dgm:pt modelId="{A1986DAA-F460-384D-B868-79E9E1E1F2BC}" type="pres">
      <dgm:prSet presAssocID="{E7B41A80-4970-4DE2-A847-742D751BA953}" presName="vert1" presStyleCnt="0"/>
      <dgm:spPr/>
    </dgm:pt>
    <dgm:pt modelId="{DDC670EC-7901-184A-8AF6-984FFE3E9A0B}" type="pres">
      <dgm:prSet presAssocID="{AC7C5E7C-0710-D745-A4E2-F078D110D3F9}" presName="thickLine" presStyleLbl="alignNode1" presStyleIdx="4" presStyleCnt="6"/>
      <dgm:spPr/>
    </dgm:pt>
    <dgm:pt modelId="{41D20359-EC32-2A44-A264-32FAB45E5784}" type="pres">
      <dgm:prSet presAssocID="{AC7C5E7C-0710-D745-A4E2-F078D110D3F9}" presName="horz1" presStyleCnt="0"/>
      <dgm:spPr/>
    </dgm:pt>
    <dgm:pt modelId="{1A014E3B-58C7-714E-B912-1121B6687F43}" type="pres">
      <dgm:prSet presAssocID="{AC7C5E7C-0710-D745-A4E2-F078D110D3F9}" presName="tx1" presStyleLbl="revTx" presStyleIdx="4" presStyleCnt="6"/>
      <dgm:spPr/>
    </dgm:pt>
    <dgm:pt modelId="{4AD5D924-1839-3C46-A4EA-BCD6959F0D9D}" type="pres">
      <dgm:prSet presAssocID="{AC7C5E7C-0710-D745-A4E2-F078D110D3F9}" presName="vert1" presStyleCnt="0"/>
      <dgm:spPr/>
    </dgm:pt>
    <dgm:pt modelId="{6D50BBCF-CC67-7048-9297-4F6B81EDA2CC}" type="pres">
      <dgm:prSet presAssocID="{424BDABF-6DF3-4F6F-AC8F-1BE1BFBFD17E}" presName="thickLine" presStyleLbl="alignNode1" presStyleIdx="5" presStyleCnt="6"/>
      <dgm:spPr/>
    </dgm:pt>
    <dgm:pt modelId="{EA1BD1F3-C0E0-D64E-910E-C747E2F720DB}" type="pres">
      <dgm:prSet presAssocID="{424BDABF-6DF3-4F6F-AC8F-1BE1BFBFD17E}" presName="horz1" presStyleCnt="0"/>
      <dgm:spPr/>
    </dgm:pt>
    <dgm:pt modelId="{6CC2F5C6-0062-7847-9E06-DEF491AADCF2}" type="pres">
      <dgm:prSet presAssocID="{424BDABF-6DF3-4F6F-AC8F-1BE1BFBFD17E}" presName="tx1" presStyleLbl="revTx" presStyleIdx="5" presStyleCnt="6"/>
      <dgm:spPr/>
    </dgm:pt>
    <dgm:pt modelId="{1690430F-4321-9C46-B916-68FC777CD07A}" type="pres">
      <dgm:prSet presAssocID="{424BDABF-6DF3-4F6F-AC8F-1BE1BFBFD17E}" presName="vert1" presStyleCnt="0"/>
      <dgm:spPr/>
    </dgm:pt>
  </dgm:ptLst>
  <dgm:cxnLst>
    <dgm:cxn modelId="{04FB9B1B-56D6-4A9D-B6E4-02E2C4BEDB24}" srcId="{05DDDB5B-356C-4B9C-9AC8-78596AACC98D}" destId="{424BDABF-6DF3-4F6F-AC8F-1BE1BFBFD17E}" srcOrd="5" destOrd="0" parTransId="{FCD71667-3669-430D-B32F-42BC28ADF8C1}" sibTransId="{CE886305-F8E1-4951-8417-256CDDDD97EA}"/>
    <dgm:cxn modelId="{E2F19920-C5ED-45AF-9F3C-07805FCEB00E}" srcId="{05DDDB5B-356C-4B9C-9AC8-78596AACC98D}" destId="{E7B41A80-4970-4DE2-A847-742D751BA953}" srcOrd="3" destOrd="0" parTransId="{4AB640CF-A7C2-4D9B-9D1A-8661C1EE8A7D}" sibTransId="{2DD9B05C-6BEA-44CC-A162-CA430E87764D}"/>
    <dgm:cxn modelId="{DA900921-C00F-485D-B1DD-BC9DCB432EF6}" srcId="{05DDDB5B-356C-4B9C-9AC8-78596AACC98D}" destId="{EDD04172-DE94-4F4E-994E-1424F3704FE9}" srcOrd="0" destOrd="0" parTransId="{F6988461-26EC-4C19-AE80-7ADE3613F2EA}" sibTransId="{D489FDE7-5A7D-417B-868A-360E3C567018}"/>
    <dgm:cxn modelId="{B0ECA522-8E0F-0145-B23C-C9738122EDB7}" type="presOf" srcId="{05DDDB5B-356C-4B9C-9AC8-78596AACC98D}" destId="{883F0BE7-D331-034C-9295-12C25951C3C6}" srcOrd="0" destOrd="0" presId="urn:microsoft.com/office/officeart/2008/layout/LinedList"/>
    <dgm:cxn modelId="{DCAE0533-EC33-0F4B-884E-4BE519D408EE}" srcId="{05DDDB5B-356C-4B9C-9AC8-78596AACC98D}" destId="{AC7C5E7C-0710-D745-A4E2-F078D110D3F9}" srcOrd="4" destOrd="0" parTransId="{D4AA87AB-CA74-9E44-B9EF-089A6EB2657E}" sibTransId="{7BCF1153-7388-D149-BC31-47A564ED436A}"/>
    <dgm:cxn modelId="{76184D5B-270D-4817-AFB2-2BFB15668A9B}" srcId="{05DDDB5B-356C-4B9C-9AC8-78596AACC98D}" destId="{CA9F83E7-5B5C-4C9F-903A-242184B3E959}" srcOrd="2" destOrd="0" parTransId="{BA08AFCA-5E59-409A-9BBE-42BFD4AE49CC}" sibTransId="{1652C4B6-780F-4D5E-A047-0A948A4C0608}"/>
    <dgm:cxn modelId="{70DD2167-C933-E545-9425-7C59602A3523}" type="presOf" srcId="{EDD04172-DE94-4F4E-994E-1424F3704FE9}" destId="{C8D1303F-BA14-3B47-BBF5-E6684C33B1C1}" srcOrd="0" destOrd="0" presId="urn:microsoft.com/office/officeart/2008/layout/LinedList"/>
    <dgm:cxn modelId="{CB4CD74B-448B-CA45-A1DC-A1E600EDBD35}" type="presOf" srcId="{AC7C5E7C-0710-D745-A4E2-F078D110D3F9}" destId="{1A014E3B-58C7-714E-B912-1121B6687F43}" srcOrd="0" destOrd="0" presId="urn:microsoft.com/office/officeart/2008/layout/LinedList"/>
    <dgm:cxn modelId="{170F056E-DC82-4308-921A-1DDC66DD68E0}" srcId="{05DDDB5B-356C-4B9C-9AC8-78596AACC98D}" destId="{B7C7079C-B93F-4E9A-85D8-E56357C23371}" srcOrd="1" destOrd="0" parTransId="{DBA6F8CF-EE51-437F-B0CA-4FD34357CCBA}" sibTransId="{14FE36E9-1100-4A74-BC7B-75175CE969C2}"/>
    <dgm:cxn modelId="{8744A492-1DF4-604E-AF2E-8E8E2AA80764}" type="presOf" srcId="{424BDABF-6DF3-4F6F-AC8F-1BE1BFBFD17E}" destId="{6CC2F5C6-0062-7847-9E06-DEF491AADCF2}" srcOrd="0" destOrd="0" presId="urn:microsoft.com/office/officeart/2008/layout/LinedList"/>
    <dgm:cxn modelId="{E38C51C1-7426-464A-80B6-4B536F6EC7E2}" type="presOf" srcId="{B7C7079C-B93F-4E9A-85D8-E56357C23371}" destId="{FF0F5706-5AF2-FA42-B329-2953E1A54775}" srcOrd="0" destOrd="0" presId="urn:microsoft.com/office/officeart/2008/layout/LinedList"/>
    <dgm:cxn modelId="{F790BFC1-64FD-874D-90FD-21C45A0C13C5}" type="presOf" srcId="{E7B41A80-4970-4DE2-A847-742D751BA953}" destId="{5E9C95B5-1453-F844-8C38-39DBF9685C74}" srcOrd="0" destOrd="0" presId="urn:microsoft.com/office/officeart/2008/layout/LinedList"/>
    <dgm:cxn modelId="{FCD061CA-937C-394A-982E-A86D9561845C}" type="presOf" srcId="{CA9F83E7-5B5C-4C9F-903A-242184B3E959}" destId="{3FE8A4DD-C587-154C-BA53-297C377AB471}" srcOrd="0" destOrd="0" presId="urn:microsoft.com/office/officeart/2008/layout/LinedList"/>
    <dgm:cxn modelId="{F74E294A-7385-F94A-8335-AE45CE002ADB}" type="presParOf" srcId="{883F0BE7-D331-034C-9295-12C25951C3C6}" destId="{825C9B52-759F-2748-AC4B-7A69DD2846C7}" srcOrd="0" destOrd="0" presId="urn:microsoft.com/office/officeart/2008/layout/LinedList"/>
    <dgm:cxn modelId="{E1EE21B1-938F-3C4A-AD96-722CBC6CB23B}" type="presParOf" srcId="{883F0BE7-D331-034C-9295-12C25951C3C6}" destId="{376518CA-29A2-364A-94D0-175C6493C12E}" srcOrd="1" destOrd="0" presId="urn:microsoft.com/office/officeart/2008/layout/LinedList"/>
    <dgm:cxn modelId="{7EDF8CF9-7FEC-2748-AF86-5F459282C1D2}" type="presParOf" srcId="{376518CA-29A2-364A-94D0-175C6493C12E}" destId="{C8D1303F-BA14-3B47-BBF5-E6684C33B1C1}" srcOrd="0" destOrd="0" presId="urn:microsoft.com/office/officeart/2008/layout/LinedList"/>
    <dgm:cxn modelId="{5B2CD23C-574F-3749-8A65-32E744518F85}" type="presParOf" srcId="{376518CA-29A2-364A-94D0-175C6493C12E}" destId="{1DE96823-C40C-EA46-9FE5-5E2AFCDD636A}" srcOrd="1" destOrd="0" presId="urn:microsoft.com/office/officeart/2008/layout/LinedList"/>
    <dgm:cxn modelId="{0F7FEEC7-8309-674A-AB1B-813A900756E6}" type="presParOf" srcId="{883F0BE7-D331-034C-9295-12C25951C3C6}" destId="{AED783D3-D15A-174A-857A-C3A214887FE9}" srcOrd="2" destOrd="0" presId="urn:microsoft.com/office/officeart/2008/layout/LinedList"/>
    <dgm:cxn modelId="{CE32D748-C23C-7243-96EF-4403B5CBD374}" type="presParOf" srcId="{883F0BE7-D331-034C-9295-12C25951C3C6}" destId="{0B29DD82-0638-1146-8BB4-0C863E3FB669}" srcOrd="3" destOrd="0" presId="urn:microsoft.com/office/officeart/2008/layout/LinedList"/>
    <dgm:cxn modelId="{B19F6FA1-CA0A-EA4A-83CF-E45EAA792588}" type="presParOf" srcId="{0B29DD82-0638-1146-8BB4-0C863E3FB669}" destId="{FF0F5706-5AF2-FA42-B329-2953E1A54775}" srcOrd="0" destOrd="0" presId="urn:microsoft.com/office/officeart/2008/layout/LinedList"/>
    <dgm:cxn modelId="{D6912687-E5BD-6F41-B198-41DFBEB6CBE7}" type="presParOf" srcId="{0B29DD82-0638-1146-8BB4-0C863E3FB669}" destId="{CDBF8149-993B-8042-8E91-A138AF3BE71B}" srcOrd="1" destOrd="0" presId="urn:microsoft.com/office/officeart/2008/layout/LinedList"/>
    <dgm:cxn modelId="{20819464-F998-D24D-B4F2-C45C1807A993}" type="presParOf" srcId="{883F0BE7-D331-034C-9295-12C25951C3C6}" destId="{12F7C3C1-545D-544F-AE47-DBD86AFB52BA}" srcOrd="4" destOrd="0" presId="urn:microsoft.com/office/officeart/2008/layout/LinedList"/>
    <dgm:cxn modelId="{209ECCDB-188C-2D42-9B84-5C154F4E44AD}" type="presParOf" srcId="{883F0BE7-D331-034C-9295-12C25951C3C6}" destId="{BA4DBB9F-58B9-1847-8034-9A7A8A5E7E35}" srcOrd="5" destOrd="0" presId="urn:microsoft.com/office/officeart/2008/layout/LinedList"/>
    <dgm:cxn modelId="{CDCB25D0-FFA4-AC40-9D3D-C9CFFEE3CC58}" type="presParOf" srcId="{BA4DBB9F-58B9-1847-8034-9A7A8A5E7E35}" destId="{3FE8A4DD-C587-154C-BA53-297C377AB471}" srcOrd="0" destOrd="0" presId="urn:microsoft.com/office/officeart/2008/layout/LinedList"/>
    <dgm:cxn modelId="{22442DCF-2408-6F49-87E0-A5274D7A5C98}" type="presParOf" srcId="{BA4DBB9F-58B9-1847-8034-9A7A8A5E7E35}" destId="{26DF7515-0A58-6645-89B4-888B6BDD356B}" srcOrd="1" destOrd="0" presId="urn:microsoft.com/office/officeart/2008/layout/LinedList"/>
    <dgm:cxn modelId="{B2408515-832E-3145-B62F-5A807009AA1A}" type="presParOf" srcId="{883F0BE7-D331-034C-9295-12C25951C3C6}" destId="{0BCF533F-5DC0-0544-87AB-A9C66E375478}" srcOrd="6" destOrd="0" presId="urn:microsoft.com/office/officeart/2008/layout/LinedList"/>
    <dgm:cxn modelId="{AF838216-75B4-3D49-B2DB-82C247D3AD72}" type="presParOf" srcId="{883F0BE7-D331-034C-9295-12C25951C3C6}" destId="{BDC6BDDF-181A-8348-8F3D-65AF16931E3D}" srcOrd="7" destOrd="0" presId="urn:microsoft.com/office/officeart/2008/layout/LinedList"/>
    <dgm:cxn modelId="{24D34458-99F1-FC42-A8B9-2FB844745F0E}" type="presParOf" srcId="{BDC6BDDF-181A-8348-8F3D-65AF16931E3D}" destId="{5E9C95B5-1453-F844-8C38-39DBF9685C74}" srcOrd="0" destOrd="0" presId="urn:microsoft.com/office/officeart/2008/layout/LinedList"/>
    <dgm:cxn modelId="{9BFA9825-A444-E746-8270-FBC0C39EC296}" type="presParOf" srcId="{BDC6BDDF-181A-8348-8F3D-65AF16931E3D}" destId="{A1986DAA-F460-384D-B868-79E9E1E1F2BC}" srcOrd="1" destOrd="0" presId="urn:microsoft.com/office/officeart/2008/layout/LinedList"/>
    <dgm:cxn modelId="{C78BF089-9D78-1541-B87B-47390760680A}" type="presParOf" srcId="{883F0BE7-D331-034C-9295-12C25951C3C6}" destId="{DDC670EC-7901-184A-8AF6-984FFE3E9A0B}" srcOrd="8" destOrd="0" presId="urn:microsoft.com/office/officeart/2008/layout/LinedList"/>
    <dgm:cxn modelId="{D6DC21F8-9A9F-1243-84FB-FD97B2D6E186}" type="presParOf" srcId="{883F0BE7-D331-034C-9295-12C25951C3C6}" destId="{41D20359-EC32-2A44-A264-32FAB45E5784}" srcOrd="9" destOrd="0" presId="urn:microsoft.com/office/officeart/2008/layout/LinedList"/>
    <dgm:cxn modelId="{BADAC94E-0F66-2C49-8830-9D36BC8B513A}" type="presParOf" srcId="{41D20359-EC32-2A44-A264-32FAB45E5784}" destId="{1A014E3B-58C7-714E-B912-1121B6687F43}" srcOrd="0" destOrd="0" presId="urn:microsoft.com/office/officeart/2008/layout/LinedList"/>
    <dgm:cxn modelId="{0460747F-00CA-2F45-8C5A-2BFCF75DF7A4}" type="presParOf" srcId="{41D20359-EC32-2A44-A264-32FAB45E5784}" destId="{4AD5D924-1839-3C46-A4EA-BCD6959F0D9D}" srcOrd="1" destOrd="0" presId="urn:microsoft.com/office/officeart/2008/layout/LinedList"/>
    <dgm:cxn modelId="{27B1C3D3-132B-3945-ADBC-B2F3347FD118}" type="presParOf" srcId="{883F0BE7-D331-034C-9295-12C25951C3C6}" destId="{6D50BBCF-CC67-7048-9297-4F6B81EDA2CC}" srcOrd="10" destOrd="0" presId="urn:microsoft.com/office/officeart/2008/layout/LinedList"/>
    <dgm:cxn modelId="{A3ABC2B9-A4D3-764B-BEF2-D9317A74CFA4}" type="presParOf" srcId="{883F0BE7-D331-034C-9295-12C25951C3C6}" destId="{EA1BD1F3-C0E0-D64E-910E-C747E2F720DB}" srcOrd="11" destOrd="0" presId="urn:microsoft.com/office/officeart/2008/layout/LinedList"/>
    <dgm:cxn modelId="{074DAA11-718D-D64B-B735-983E0E097D83}" type="presParOf" srcId="{EA1BD1F3-C0E0-D64E-910E-C747E2F720DB}" destId="{6CC2F5C6-0062-7847-9E06-DEF491AADCF2}" srcOrd="0" destOrd="0" presId="urn:microsoft.com/office/officeart/2008/layout/LinedList"/>
    <dgm:cxn modelId="{E92FF9AB-3DBE-7543-B2D9-E1FB0A15AAB7}" type="presParOf" srcId="{EA1BD1F3-C0E0-D64E-910E-C747E2F720DB}" destId="{1690430F-4321-9C46-B916-68FC777CD07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6F978E-31EC-8E4E-9D9B-E9FFC71CD261}" type="doc">
      <dgm:prSet loTypeId="urn:microsoft.com/office/officeart/2018/2/layout/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8F1BFAF6-FB74-984B-A582-6520B2191E3D}">
      <dgm:prSet phldrT="[Text]"/>
      <dgm:spPr/>
      <dgm:t>
        <a:bodyPr/>
        <a:lstStyle/>
        <a:p>
          <a:pPr>
            <a:lnSpc>
              <a:spcPct val="100000"/>
            </a:lnSpc>
            <a:defRPr b="1"/>
          </a:pPr>
          <a:r>
            <a:rPr lang="en-US" b="1"/>
            <a:t>Linguistic Diversity</a:t>
          </a:r>
          <a:r>
            <a:rPr lang="en-US"/>
            <a:t> </a:t>
          </a:r>
        </a:p>
      </dgm:t>
    </dgm:pt>
    <dgm:pt modelId="{CBB644F7-0D5E-9E40-B121-151074A3CEDF}" type="parTrans" cxnId="{89448D8D-4FD3-974F-B601-B788EA2642C7}">
      <dgm:prSet/>
      <dgm:spPr/>
      <dgm:t>
        <a:bodyPr/>
        <a:lstStyle/>
        <a:p>
          <a:endParaRPr lang="en-US"/>
        </a:p>
      </dgm:t>
    </dgm:pt>
    <dgm:pt modelId="{F7F6A750-9830-494B-B7D2-B0A797616856}" type="sibTrans" cxnId="{89448D8D-4FD3-974F-B601-B788EA2642C7}">
      <dgm:prSet/>
      <dgm:spPr/>
      <dgm:t>
        <a:bodyPr/>
        <a:lstStyle/>
        <a:p>
          <a:endParaRPr lang="en-US"/>
        </a:p>
      </dgm:t>
    </dgm:pt>
    <dgm:pt modelId="{20F4B0CE-3C0A-7F43-9065-E80668F15CF0}">
      <dgm:prSet/>
      <dgm:spPr/>
      <dgm:t>
        <a:bodyPr/>
        <a:lstStyle/>
        <a:p>
          <a:pPr>
            <a:lnSpc>
              <a:spcPct val="100000"/>
            </a:lnSpc>
          </a:pPr>
          <a:r>
            <a:rPr lang="en-US"/>
            <a:t>Languages, dialects, writing styles </a:t>
          </a:r>
        </a:p>
      </dgm:t>
    </dgm:pt>
    <dgm:pt modelId="{4D9E12E2-77CF-584A-9B00-3B350ED068C3}" type="parTrans" cxnId="{5810780A-EF2C-704B-835E-B51CB73FA24B}">
      <dgm:prSet/>
      <dgm:spPr/>
      <dgm:t>
        <a:bodyPr/>
        <a:lstStyle/>
        <a:p>
          <a:endParaRPr lang="en-US"/>
        </a:p>
      </dgm:t>
    </dgm:pt>
    <dgm:pt modelId="{4E2ADF66-0C8D-C24C-AD42-9125BDAA7F71}" type="sibTrans" cxnId="{5810780A-EF2C-704B-835E-B51CB73FA24B}">
      <dgm:prSet/>
      <dgm:spPr/>
      <dgm:t>
        <a:bodyPr/>
        <a:lstStyle/>
        <a:p>
          <a:endParaRPr lang="en-US"/>
        </a:p>
      </dgm:t>
    </dgm:pt>
    <dgm:pt modelId="{D7572F3D-C687-854E-BD00-97D9F5A1DB5F}">
      <dgm:prSet/>
      <dgm:spPr/>
      <dgm:t>
        <a:bodyPr/>
        <a:lstStyle/>
        <a:p>
          <a:pPr>
            <a:lnSpc>
              <a:spcPct val="100000"/>
            </a:lnSpc>
          </a:pPr>
          <a:r>
            <a:rPr lang="en-US"/>
            <a:t>Formal vs. informal registers </a:t>
          </a:r>
        </a:p>
      </dgm:t>
    </dgm:pt>
    <dgm:pt modelId="{0E7D9D45-298F-1A45-BEDC-2D400DCBBBF3}" type="parTrans" cxnId="{5374BB30-C07A-B348-BC9A-32BEB32C6A9A}">
      <dgm:prSet/>
      <dgm:spPr/>
      <dgm:t>
        <a:bodyPr/>
        <a:lstStyle/>
        <a:p>
          <a:endParaRPr lang="en-US"/>
        </a:p>
      </dgm:t>
    </dgm:pt>
    <dgm:pt modelId="{183A9872-3991-194C-9722-1F9D8D8ED44D}" type="sibTrans" cxnId="{5374BB30-C07A-B348-BC9A-32BEB32C6A9A}">
      <dgm:prSet/>
      <dgm:spPr/>
      <dgm:t>
        <a:bodyPr/>
        <a:lstStyle/>
        <a:p>
          <a:endParaRPr lang="en-US"/>
        </a:p>
      </dgm:t>
    </dgm:pt>
    <dgm:pt modelId="{8357BEED-CDF0-C44B-8CC6-5DB3DA26CB12}">
      <dgm:prSet/>
      <dgm:spPr/>
      <dgm:t>
        <a:bodyPr/>
        <a:lstStyle/>
        <a:p>
          <a:pPr>
            <a:lnSpc>
              <a:spcPct val="100000"/>
            </a:lnSpc>
          </a:pPr>
          <a:r>
            <a:rPr lang="en-US"/>
            <a:t>Technical vs. general vocabulary</a:t>
          </a:r>
        </a:p>
      </dgm:t>
    </dgm:pt>
    <dgm:pt modelId="{65F4D2E1-6580-2E40-ABDA-B5EECD9254D0}" type="parTrans" cxnId="{DC45EB0D-F774-854B-B82E-18D03D8D8083}">
      <dgm:prSet/>
      <dgm:spPr/>
      <dgm:t>
        <a:bodyPr/>
        <a:lstStyle/>
        <a:p>
          <a:endParaRPr lang="en-US"/>
        </a:p>
      </dgm:t>
    </dgm:pt>
    <dgm:pt modelId="{D9AAE3F4-1BF6-924A-907C-7706860FA88C}" type="sibTrans" cxnId="{DC45EB0D-F774-854B-B82E-18D03D8D8083}">
      <dgm:prSet/>
      <dgm:spPr/>
      <dgm:t>
        <a:bodyPr/>
        <a:lstStyle/>
        <a:p>
          <a:endParaRPr lang="en-US"/>
        </a:p>
      </dgm:t>
    </dgm:pt>
    <dgm:pt modelId="{61BD0AAA-7BDD-C242-8EFF-2AB1CD86DE2D}">
      <dgm:prSet/>
      <dgm:spPr/>
      <dgm:t>
        <a:bodyPr/>
        <a:lstStyle/>
        <a:p>
          <a:pPr>
            <a:lnSpc>
              <a:spcPct val="100000"/>
            </a:lnSpc>
            <a:defRPr b="1"/>
          </a:pPr>
          <a:r>
            <a:rPr lang="en-US" b="1"/>
            <a:t>Topical Diversity</a:t>
          </a:r>
          <a:r>
            <a:rPr lang="en-US"/>
            <a:t> </a:t>
          </a:r>
        </a:p>
      </dgm:t>
    </dgm:pt>
    <dgm:pt modelId="{8C8BB1D6-D6C7-8B4B-9C13-F9F731A654C9}" type="parTrans" cxnId="{38247AE3-FAFA-494B-BDE1-98A5E3927BD5}">
      <dgm:prSet/>
      <dgm:spPr/>
      <dgm:t>
        <a:bodyPr/>
        <a:lstStyle/>
        <a:p>
          <a:endParaRPr lang="en-US"/>
        </a:p>
      </dgm:t>
    </dgm:pt>
    <dgm:pt modelId="{2C823C7E-9EEE-7C4F-901D-EEE57A6A47E9}" type="sibTrans" cxnId="{38247AE3-FAFA-494B-BDE1-98A5E3927BD5}">
      <dgm:prSet/>
      <dgm:spPr/>
      <dgm:t>
        <a:bodyPr/>
        <a:lstStyle/>
        <a:p>
          <a:endParaRPr lang="en-US"/>
        </a:p>
      </dgm:t>
    </dgm:pt>
    <dgm:pt modelId="{A561FC19-7C02-824F-81B3-C8FD61B6B1B9}">
      <dgm:prSet/>
      <dgm:spPr/>
      <dgm:t>
        <a:bodyPr/>
        <a:lstStyle/>
        <a:p>
          <a:pPr>
            <a:lnSpc>
              <a:spcPct val="100000"/>
            </a:lnSpc>
          </a:pPr>
          <a:r>
            <a:rPr lang="en-US"/>
            <a:t>Subject matter breadth </a:t>
          </a:r>
        </a:p>
      </dgm:t>
    </dgm:pt>
    <dgm:pt modelId="{CB3C16B4-C51E-1E46-B13C-9A509B21EF63}" type="parTrans" cxnId="{EC0F064D-BED3-8F4E-8FED-4DEF1CEACF89}">
      <dgm:prSet/>
      <dgm:spPr/>
      <dgm:t>
        <a:bodyPr/>
        <a:lstStyle/>
        <a:p>
          <a:endParaRPr lang="en-US"/>
        </a:p>
      </dgm:t>
    </dgm:pt>
    <dgm:pt modelId="{B87CC574-8760-D643-9D15-29D2D2BC3A01}" type="sibTrans" cxnId="{EC0F064D-BED3-8F4E-8FED-4DEF1CEACF89}">
      <dgm:prSet/>
      <dgm:spPr/>
      <dgm:t>
        <a:bodyPr/>
        <a:lstStyle/>
        <a:p>
          <a:endParaRPr lang="en-US"/>
        </a:p>
      </dgm:t>
    </dgm:pt>
    <dgm:pt modelId="{6095DB6D-B18B-F84A-9E1C-E673DE4D96EC}">
      <dgm:prSet/>
      <dgm:spPr/>
      <dgm:t>
        <a:bodyPr/>
        <a:lstStyle/>
        <a:p>
          <a:pPr>
            <a:lnSpc>
              <a:spcPct val="100000"/>
            </a:lnSpc>
          </a:pPr>
          <a:r>
            <a:rPr lang="en-US"/>
            <a:t>Perspective plurality </a:t>
          </a:r>
        </a:p>
      </dgm:t>
    </dgm:pt>
    <dgm:pt modelId="{4AA183DA-7DFC-2F4E-A2B8-F84C7E82AD38}" type="parTrans" cxnId="{1FF10E3F-8760-3343-89F7-041142514889}">
      <dgm:prSet/>
      <dgm:spPr/>
      <dgm:t>
        <a:bodyPr/>
        <a:lstStyle/>
        <a:p>
          <a:endParaRPr lang="en-US"/>
        </a:p>
      </dgm:t>
    </dgm:pt>
    <dgm:pt modelId="{F665F6CA-152A-C74A-88B8-E7ACD3AAF09E}" type="sibTrans" cxnId="{1FF10E3F-8760-3343-89F7-041142514889}">
      <dgm:prSet/>
      <dgm:spPr/>
      <dgm:t>
        <a:bodyPr/>
        <a:lstStyle/>
        <a:p>
          <a:endParaRPr lang="en-US"/>
        </a:p>
      </dgm:t>
    </dgm:pt>
    <dgm:pt modelId="{5B8E2152-29E1-AF45-86F4-3014F1F27A0A}">
      <dgm:prSet/>
      <dgm:spPr/>
      <dgm:t>
        <a:bodyPr/>
        <a:lstStyle/>
        <a:p>
          <a:pPr>
            <a:lnSpc>
              <a:spcPct val="100000"/>
            </a:lnSpc>
          </a:pPr>
          <a:r>
            <a:rPr lang="en-US"/>
            <a:t>Temporal coverage</a:t>
          </a:r>
        </a:p>
      </dgm:t>
    </dgm:pt>
    <dgm:pt modelId="{DBFE352E-F88C-0142-8FCE-0969C777B510}" type="parTrans" cxnId="{FE1727F5-D9FA-EC48-940E-373FFE99416C}">
      <dgm:prSet/>
      <dgm:spPr/>
      <dgm:t>
        <a:bodyPr/>
        <a:lstStyle/>
        <a:p>
          <a:endParaRPr lang="en-US"/>
        </a:p>
      </dgm:t>
    </dgm:pt>
    <dgm:pt modelId="{97E05E5C-020E-0B45-9CAC-0E3C51021D84}" type="sibTrans" cxnId="{FE1727F5-D9FA-EC48-940E-373FFE99416C}">
      <dgm:prSet/>
      <dgm:spPr/>
      <dgm:t>
        <a:bodyPr/>
        <a:lstStyle/>
        <a:p>
          <a:endParaRPr lang="en-US"/>
        </a:p>
      </dgm:t>
    </dgm:pt>
    <dgm:pt modelId="{08AB6010-A8C4-D848-8906-FEB1FCEE5609}">
      <dgm:prSet/>
      <dgm:spPr/>
      <dgm:t>
        <a:bodyPr/>
        <a:lstStyle/>
        <a:p>
          <a:pPr>
            <a:lnSpc>
              <a:spcPct val="100000"/>
            </a:lnSpc>
            <a:defRPr b="1"/>
          </a:pPr>
          <a:r>
            <a:rPr lang="en-US" b="1"/>
            <a:t>Demographic Diversity</a:t>
          </a:r>
          <a:r>
            <a:rPr lang="en-US"/>
            <a:t> </a:t>
          </a:r>
        </a:p>
      </dgm:t>
    </dgm:pt>
    <dgm:pt modelId="{586BEF0A-83F3-2F4B-A93C-514140E37DFD}" type="parTrans" cxnId="{9AE300E9-9DC0-8049-802B-C08FFF33FCAF}">
      <dgm:prSet/>
      <dgm:spPr/>
      <dgm:t>
        <a:bodyPr/>
        <a:lstStyle/>
        <a:p>
          <a:endParaRPr lang="en-US"/>
        </a:p>
      </dgm:t>
    </dgm:pt>
    <dgm:pt modelId="{E45F5F17-66B7-7B43-AC08-A8A97068E0F7}" type="sibTrans" cxnId="{9AE300E9-9DC0-8049-802B-C08FFF33FCAF}">
      <dgm:prSet/>
      <dgm:spPr/>
      <dgm:t>
        <a:bodyPr/>
        <a:lstStyle/>
        <a:p>
          <a:endParaRPr lang="en-US"/>
        </a:p>
      </dgm:t>
    </dgm:pt>
    <dgm:pt modelId="{D316073C-38F1-6543-B929-6BF80AD9EA29}">
      <dgm:prSet/>
      <dgm:spPr/>
      <dgm:t>
        <a:bodyPr/>
        <a:lstStyle/>
        <a:p>
          <a:pPr>
            <a:lnSpc>
              <a:spcPct val="100000"/>
            </a:lnSpc>
          </a:pPr>
          <a:r>
            <a:rPr lang="en-US"/>
            <a:t>Geographic representation </a:t>
          </a:r>
        </a:p>
      </dgm:t>
    </dgm:pt>
    <dgm:pt modelId="{52CE36A7-A5A7-1C41-8CD9-BFF54B69125F}" type="parTrans" cxnId="{74B2AAB0-85A3-6640-8CF0-7B29C22900BA}">
      <dgm:prSet/>
      <dgm:spPr/>
      <dgm:t>
        <a:bodyPr/>
        <a:lstStyle/>
        <a:p>
          <a:endParaRPr lang="en-US"/>
        </a:p>
      </dgm:t>
    </dgm:pt>
    <dgm:pt modelId="{C635BB26-EB9A-4A40-882E-89451597E9F3}" type="sibTrans" cxnId="{74B2AAB0-85A3-6640-8CF0-7B29C22900BA}">
      <dgm:prSet/>
      <dgm:spPr/>
      <dgm:t>
        <a:bodyPr/>
        <a:lstStyle/>
        <a:p>
          <a:endParaRPr lang="en-US"/>
        </a:p>
      </dgm:t>
    </dgm:pt>
    <dgm:pt modelId="{BAFE394A-4F6C-9840-8309-E721BA0D399E}">
      <dgm:prSet/>
      <dgm:spPr/>
      <dgm:t>
        <a:bodyPr/>
        <a:lstStyle/>
        <a:p>
          <a:pPr>
            <a:lnSpc>
              <a:spcPct val="100000"/>
            </a:lnSpc>
          </a:pPr>
          <a:r>
            <a:rPr lang="en-US"/>
            <a:t>Cultural perspectives </a:t>
          </a:r>
        </a:p>
      </dgm:t>
    </dgm:pt>
    <dgm:pt modelId="{41129F0D-BDF0-B642-9186-43744E756F8A}" type="parTrans" cxnId="{26AF43C4-06F1-6142-910C-E8B1DD9201B7}">
      <dgm:prSet/>
      <dgm:spPr/>
      <dgm:t>
        <a:bodyPr/>
        <a:lstStyle/>
        <a:p>
          <a:endParaRPr lang="en-US"/>
        </a:p>
      </dgm:t>
    </dgm:pt>
    <dgm:pt modelId="{9F297A54-751E-C444-B636-BE22B0D7ED5F}" type="sibTrans" cxnId="{26AF43C4-06F1-6142-910C-E8B1DD9201B7}">
      <dgm:prSet/>
      <dgm:spPr/>
      <dgm:t>
        <a:bodyPr/>
        <a:lstStyle/>
        <a:p>
          <a:endParaRPr lang="en-US"/>
        </a:p>
      </dgm:t>
    </dgm:pt>
    <dgm:pt modelId="{663467EE-A75E-174E-9CCC-59E2FA35AE5E}">
      <dgm:prSet/>
      <dgm:spPr/>
      <dgm:t>
        <a:bodyPr/>
        <a:lstStyle/>
        <a:p>
          <a:pPr>
            <a:lnSpc>
              <a:spcPct val="100000"/>
            </a:lnSpc>
          </a:pPr>
          <a:r>
            <a:rPr lang="en-US"/>
            <a:t>Socioeconomic contexts</a:t>
          </a:r>
        </a:p>
      </dgm:t>
    </dgm:pt>
    <dgm:pt modelId="{4A43A9ED-84CB-CB42-A17A-D56C73127CAE}" type="parTrans" cxnId="{C745E7B9-B8A1-D243-B07F-CB1E6B251C79}">
      <dgm:prSet/>
      <dgm:spPr/>
      <dgm:t>
        <a:bodyPr/>
        <a:lstStyle/>
        <a:p>
          <a:endParaRPr lang="en-US"/>
        </a:p>
      </dgm:t>
    </dgm:pt>
    <dgm:pt modelId="{B2CF4184-DE76-704D-A2EC-6F98AF5E9DC0}" type="sibTrans" cxnId="{C745E7B9-B8A1-D243-B07F-CB1E6B251C79}">
      <dgm:prSet/>
      <dgm:spPr/>
      <dgm:t>
        <a:bodyPr/>
        <a:lstStyle/>
        <a:p>
          <a:endParaRPr lang="en-US"/>
        </a:p>
      </dgm:t>
    </dgm:pt>
    <dgm:pt modelId="{65770B36-09DB-8146-9AF1-B352321AA56B}">
      <dgm:prSet/>
      <dgm:spPr/>
      <dgm:t>
        <a:bodyPr/>
        <a:lstStyle/>
        <a:p>
          <a:pPr>
            <a:lnSpc>
              <a:spcPct val="100000"/>
            </a:lnSpc>
            <a:defRPr b="1"/>
          </a:pPr>
          <a:r>
            <a:rPr lang="en-US" b="1"/>
            <a:t>Format Diversity</a:t>
          </a:r>
          <a:r>
            <a:rPr lang="en-US"/>
            <a:t> </a:t>
          </a:r>
        </a:p>
      </dgm:t>
    </dgm:pt>
    <dgm:pt modelId="{F939A006-D167-C14F-A679-8AF6B20670E9}" type="parTrans" cxnId="{134D7C52-08FE-5B41-B2AC-06751CC1C731}">
      <dgm:prSet/>
      <dgm:spPr/>
      <dgm:t>
        <a:bodyPr/>
        <a:lstStyle/>
        <a:p>
          <a:endParaRPr lang="en-US"/>
        </a:p>
      </dgm:t>
    </dgm:pt>
    <dgm:pt modelId="{933C9858-8544-C543-B6DE-415D83C31610}" type="sibTrans" cxnId="{134D7C52-08FE-5B41-B2AC-06751CC1C731}">
      <dgm:prSet/>
      <dgm:spPr/>
      <dgm:t>
        <a:bodyPr/>
        <a:lstStyle/>
        <a:p>
          <a:endParaRPr lang="en-US"/>
        </a:p>
      </dgm:t>
    </dgm:pt>
    <dgm:pt modelId="{E6D97A8B-1D74-384E-8292-03159644A6C0}">
      <dgm:prSet/>
      <dgm:spPr/>
      <dgm:t>
        <a:bodyPr/>
        <a:lstStyle/>
        <a:p>
          <a:pPr>
            <a:lnSpc>
              <a:spcPct val="100000"/>
            </a:lnSpc>
          </a:pPr>
          <a:r>
            <a:rPr lang="en-US"/>
            <a:t>Text types (articles, conversations, technical docs) </a:t>
          </a:r>
        </a:p>
      </dgm:t>
    </dgm:pt>
    <dgm:pt modelId="{BF5B7D0A-FBC2-F543-A44D-8C9C0FCF1441}" type="parTrans" cxnId="{154EC232-1542-B540-B87E-12D4602733AF}">
      <dgm:prSet/>
      <dgm:spPr/>
      <dgm:t>
        <a:bodyPr/>
        <a:lstStyle/>
        <a:p>
          <a:endParaRPr lang="en-US"/>
        </a:p>
      </dgm:t>
    </dgm:pt>
    <dgm:pt modelId="{29676E2D-1116-A94E-A858-454684F9FD5F}" type="sibTrans" cxnId="{154EC232-1542-B540-B87E-12D4602733AF}">
      <dgm:prSet/>
      <dgm:spPr/>
      <dgm:t>
        <a:bodyPr/>
        <a:lstStyle/>
        <a:p>
          <a:endParaRPr lang="en-US"/>
        </a:p>
      </dgm:t>
    </dgm:pt>
    <dgm:pt modelId="{11860DD5-79E2-F248-91A4-0DD58459D6C1}">
      <dgm:prSet/>
      <dgm:spPr/>
      <dgm:t>
        <a:bodyPr/>
        <a:lstStyle/>
        <a:p>
          <a:pPr>
            <a:lnSpc>
              <a:spcPct val="100000"/>
            </a:lnSpc>
          </a:pPr>
          <a:r>
            <a:rPr lang="en-US"/>
            <a:t>Structure variations </a:t>
          </a:r>
        </a:p>
      </dgm:t>
    </dgm:pt>
    <dgm:pt modelId="{F13681C4-6582-4E40-891B-7849828D9AA3}" type="parTrans" cxnId="{834E8AB5-11EF-2A4B-83BB-89FB009E2881}">
      <dgm:prSet/>
      <dgm:spPr/>
      <dgm:t>
        <a:bodyPr/>
        <a:lstStyle/>
        <a:p>
          <a:endParaRPr lang="en-US"/>
        </a:p>
      </dgm:t>
    </dgm:pt>
    <dgm:pt modelId="{B6BB2A14-8C42-9843-8948-6B8ED05BBB66}" type="sibTrans" cxnId="{834E8AB5-11EF-2A4B-83BB-89FB009E2881}">
      <dgm:prSet/>
      <dgm:spPr/>
      <dgm:t>
        <a:bodyPr/>
        <a:lstStyle/>
        <a:p>
          <a:endParaRPr lang="en-US"/>
        </a:p>
      </dgm:t>
    </dgm:pt>
    <dgm:pt modelId="{71870760-B73E-2A40-8C32-78B1DA535A07}">
      <dgm:prSet/>
      <dgm:spPr/>
      <dgm:t>
        <a:bodyPr/>
        <a:lstStyle/>
        <a:p>
          <a:pPr>
            <a:lnSpc>
              <a:spcPct val="100000"/>
            </a:lnSpc>
          </a:pPr>
          <a:r>
            <a:rPr lang="en-US"/>
            <a:t>Domain-specific formats</a:t>
          </a:r>
        </a:p>
      </dgm:t>
    </dgm:pt>
    <dgm:pt modelId="{8E67390F-224D-EA49-8724-E73BC8E392B3}" type="parTrans" cxnId="{DDC7FEAE-F382-FC45-AA8C-D12AC2EFF586}">
      <dgm:prSet/>
      <dgm:spPr/>
      <dgm:t>
        <a:bodyPr/>
        <a:lstStyle/>
        <a:p>
          <a:endParaRPr lang="en-US"/>
        </a:p>
      </dgm:t>
    </dgm:pt>
    <dgm:pt modelId="{9A052A4E-F6E1-B546-B80F-F73B3541086A}" type="sibTrans" cxnId="{DDC7FEAE-F382-FC45-AA8C-D12AC2EFF586}">
      <dgm:prSet/>
      <dgm:spPr/>
      <dgm:t>
        <a:bodyPr/>
        <a:lstStyle/>
        <a:p>
          <a:endParaRPr lang="en-US"/>
        </a:p>
      </dgm:t>
    </dgm:pt>
    <dgm:pt modelId="{01903DDF-31AB-48F1-B5E0-C2B3C2C5D237}" type="pres">
      <dgm:prSet presAssocID="{146F978E-31EC-8E4E-9D9B-E9FFC71CD261}" presName="root" presStyleCnt="0">
        <dgm:presLayoutVars>
          <dgm:dir/>
          <dgm:resizeHandles val="exact"/>
        </dgm:presLayoutVars>
      </dgm:prSet>
      <dgm:spPr/>
    </dgm:pt>
    <dgm:pt modelId="{D34F3800-3274-4993-B824-92F18DEE0E47}" type="pres">
      <dgm:prSet presAssocID="{8F1BFAF6-FB74-984B-A582-6520B2191E3D}" presName="compNode" presStyleCnt="0"/>
      <dgm:spPr/>
    </dgm:pt>
    <dgm:pt modelId="{2562B726-C887-4993-BD48-07E0E8ABA095}" type="pres">
      <dgm:prSet presAssocID="{8F1BFAF6-FB74-984B-A582-6520B2191E3D}" presName="iconRect" presStyleLbl="node1" presStyleIdx="0" presStyleCnt="4" custLinFactNeighborX="6577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ngue"/>
        </a:ext>
      </dgm:extLst>
    </dgm:pt>
    <dgm:pt modelId="{9AD9B9BA-AB3D-47F3-B349-9392C0BFAB97}" type="pres">
      <dgm:prSet presAssocID="{8F1BFAF6-FB74-984B-A582-6520B2191E3D}" presName="iconSpace" presStyleCnt="0"/>
      <dgm:spPr/>
    </dgm:pt>
    <dgm:pt modelId="{393DBB5A-A2A3-4602-896D-9EF0A404952F}" type="pres">
      <dgm:prSet presAssocID="{8F1BFAF6-FB74-984B-A582-6520B2191E3D}" presName="parTx" presStyleLbl="revTx" presStyleIdx="0" presStyleCnt="8">
        <dgm:presLayoutVars>
          <dgm:chMax val="0"/>
          <dgm:chPref val="0"/>
        </dgm:presLayoutVars>
      </dgm:prSet>
      <dgm:spPr/>
    </dgm:pt>
    <dgm:pt modelId="{637EB663-8EEF-40A7-9268-46098723EF32}" type="pres">
      <dgm:prSet presAssocID="{8F1BFAF6-FB74-984B-A582-6520B2191E3D}" presName="txSpace" presStyleCnt="0"/>
      <dgm:spPr/>
    </dgm:pt>
    <dgm:pt modelId="{C62F5CDC-BBBC-4A43-8025-D388A23AC550}" type="pres">
      <dgm:prSet presAssocID="{8F1BFAF6-FB74-984B-A582-6520B2191E3D}" presName="desTx" presStyleLbl="revTx" presStyleIdx="1" presStyleCnt="8">
        <dgm:presLayoutVars/>
      </dgm:prSet>
      <dgm:spPr/>
    </dgm:pt>
    <dgm:pt modelId="{A6481E6A-1316-464D-B7A5-BBC32E8EB512}" type="pres">
      <dgm:prSet presAssocID="{F7F6A750-9830-494B-B7D2-B0A797616856}" presName="sibTrans" presStyleCnt="0"/>
      <dgm:spPr/>
    </dgm:pt>
    <dgm:pt modelId="{1B621CFD-FB13-4B5B-AA3B-25A2F4020950}" type="pres">
      <dgm:prSet presAssocID="{61BD0AAA-7BDD-C242-8EFF-2AB1CD86DE2D}" presName="compNode" presStyleCnt="0"/>
      <dgm:spPr/>
    </dgm:pt>
    <dgm:pt modelId="{FB7E864C-A790-4F00-A6D4-F193239B591C}" type="pres">
      <dgm:prSet presAssocID="{61BD0AAA-7BDD-C242-8EFF-2AB1CD86DE2D}" presName="iconRect" presStyleLbl="node1" presStyleIdx="1" presStyleCnt="4" custLinFactNeighborX="6577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44DF91F7-D55F-46CD-BEDA-D977354DE261}" type="pres">
      <dgm:prSet presAssocID="{61BD0AAA-7BDD-C242-8EFF-2AB1CD86DE2D}" presName="iconSpace" presStyleCnt="0"/>
      <dgm:spPr/>
    </dgm:pt>
    <dgm:pt modelId="{A3B992C4-B83C-4A65-8940-EAFDA71F5256}" type="pres">
      <dgm:prSet presAssocID="{61BD0AAA-7BDD-C242-8EFF-2AB1CD86DE2D}" presName="parTx" presStyleLbl="revTx" presStyleIdx="2" presStyleCnt="8">
        <dgm:presLayoutVars>
          <dgm:chMax val="0"/>
          <dgm:chPref val="0"/>
        </dgm:presLayoutVars>
      </dgm:prSet>
      <dgm:spPr/>
    </dgm:pt>
    <dgm:pt modelId="{04159727-E01C-424E-918D-E5A5A51C9A31}" type="pres">
      <dgm:prSet presAssocID="{61BD0AAA-7BDD-C242-8EFF-2AB1CD86DE2D}" presName="txSpace" presStyleCnt="0"/>
      <dgm:spPr/>
    </dgm:pt>
    <dgm:pt modelId="{AD3F0DD2-147D-455B-A05D-24F768FBFF7D}" type="pres">
      <dgm:prSet presAssocID="{61BD0AAA-7BDD-C242-8EFF-2AB1CD86DE2D}" presName="desTx" presStyleLbl="revTx" presStyleIdx="3" presStyleCnt="8">
        <dgm:presLayoutVars/>
      </dgm:prSet>
      <dgm:spPr/>
    </dgm:pt>
    <dgm:pt modelId="{59649917-E4DE-42F5-891E-15756F09154D}" type="pres">
      <dgm:prSet presAssocID="{2C823C7E-9EEE-7C4F-901D-EEE57A6A47E9}" presName="sibTrans" presStyleCnt="0"/>
      <dgm:spPr/>
    </dgm:pt>
    <dgm:pt modelId="{60BA772C-784F-4A9E-BE96-43016C3D9726}" type="pres">
      <dgm:prSet presAssocID="{08AB6010-A8C4-D848-8906-FEB1FCEE5609}" presName="compNode" presStyleCnt="0"/>
      <dgm:spPr/>
    </dgm:pt>
    <dgm:pt modelId="{B689DF9E-8AB1-4B5F-9E3A-CB1DE0C2DA94}" type="pres">
      <dgm:prSet presAssocID="{08AB6010-A8C4-D848-8906-FEB1FCEE5609}" presName="iconRect" presStyleLbl="node1" presStyleIdx="2" presStyleCnt="4" custLinFactNeighborX="6577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6C5372BA-2D7A-4EA8-A6AA-6AC04B1FA03B}" type="pres">
      <dgm:prSet presAssocID="{08AB6010-A8C4-D848-8906-FEB1FCEE5609}" presName="iconSpace" presStyleCnt="0"/>
      <dgm:spPr/>
    </dgm:pt>
    <dgm:pt modelId="{57322C04-CF78-48E3-8007-34AB28993751}" type="pres">
      <dgm:prSet presAssocID="{08AB6010-A8C4-D848-8906-FEB1FCEE5609}" presName="parTx" presStyleLbl="revTx" presStyleIdx="4" presStyleCnt="8">
        <dgm:presLayoutVars>
          <dgm:chMax val="0"/>
          <dgm:chPref val="0"/>
        </dgm:presLayoutVars>
      </dgm:prSet>
      <dgm:spPr/>
    </dgm:pt>
    <dgm:pt modelId="{C3242146-B530-40D7-B76C-B7BEC8888754}" type="pres">
      <dgm:prSet presAssocID="{08AB6010-A8C4-D848-8906-FEB1FCEE5609}" presName="txSpace" presStyleCnt="0"/>
      <dgm:spPr/>
    </dgm:pt>
    <dgm:pt modelId="{6A5C8D77-1157-4872-9252-E811FA7C87B4}" type="pres">
      <dgm:prSet presAssocID="{08AB6010-A8C4-D848-8906-FEB1FCEE5609}" presName="desTx" presStyleLbl="revTx" presStyleIdx="5" presStyleCnt="8">
        <dgm:presLayoutVars/>
      </dgm:prSet>
      <dgm:spPr/>
    </dgm:pt>
    <dgm:pt modelId="{F4685C97-132D-4D1E-BBC4-63C5243B310E}" type="pres">
      <dgm:prSet presAssocID="{E45F5F17-66B7-7B43-AC08-A8A97068E0F7}" presName="sibTrans" presStyleCnt="0"/>
      <dgm:spPr/>
    </dgm:pt>
    <dgm:pt modelId="{48497030-961B-451A-AEF6-F05BA6DC6AD8}" type="pres">
      <dgm:prSet presAssocID="{65770B36-09DB-8146-9AF1-B352321AA56B}" presName="compNode" presStyleCnt="0"/>
      <dgm:spPr/>
    </dgm:pt>
    <dgm:pt modelId="{D24C0E43-9778-4ABF-8205-33DFF61D6B64}" type="pres">
      <dgm:prSet presAssocID="{65770B36-09DB-8146-9AF1-B352321AA56B}" presName="iconRect" presStyleLbl="node1" presStyleIdx="3" presStyleCnt="4" custLinFactNeighborX="65772"/>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8C62C149-7ED9-4520-BA1F-0EB8E6A48F1D}" type="pres">
      <dgm:prSet presAssocID="{65770B36-09DB-8146-9AF1-B352321AA56B}" presName="iconSpace" presStyleCnt="0"/>
      <dgm:spPr/>
    </dgm:pt>
    <dgm:pt modelId="{EFBEDCD4-2A78-42A0-B540-10E18FA2AC46}" type="pres">
      <dgm:prSet presAssocID="{65770B36-09DB-8146-9AF1-B352321AA56B}" presName="parTx" presStyleLbl="revTx" presStyleIdx="6" presStyleCnt="8">
        <dgm:presLayoutVars>
          <dgm:chMax val="0"/>
          <dgm:chPref val="0"/>
        </dgm:presLayoutVars>
      </dgm:prSet>
      <dgm:spPr/>
    </dgm:pt>
    <dgm:pt modelId="{BA0C37B9-D1FD-4ACF-9EA7-6B3DCBF1AB86}" type="pres">
      <dgm:prSet presAssocID="{65770B36-09DB-8146-9AF1-B352321AA56B}" presName="txSpace" presStyleCnt="0"/>
      <dgm:spPr/>
    </dgm:pt>
    <dgm:pt modelId="{83A89AF8-8475-4933-B847-99B2B1159E46}" type="pres">
      <dgm:prSet presAssocID="{65770B36-09DB-8146-9AF1-B352321AA56B}" presName="desTx" presStyleLbl="revTx" presStyleIdx="7" presStyleCnt="8">
        <dgm:presLayoutVars/>
      </dgm:prSet>
      <dgm:spPr/>
    </dgm:pt>
  </dgm:ptLst>
  <dgm:cxnLst>
    <dgm:cxn modelId="{5810780A-EF2C-704B-835E-B51CB73FA24B}" srcId="{8F1BFAF6-FB74-984B-A582-6520B2191E3D}" destId="{20F4B0CE-3C0A-7F43-9065-E80668F15CF0}" srcOrd="0" destOrd="0" parTransId="{4D9E12E2-77CF-584A-9B00-3B350ED068C3}" sibTransId="{4E2ADF66-0C8D-C24C-AD42-9125BDAA7F71}"/>
    <dgm:cxn modelId="{DC45EB0D-F774-854B-B82E-18D03D8D8083}" srcId="{8F1BFAF6-FB74-984B-A582-6520B2191E3D}" destId="{8357BEED-CDF0-C44B-8CC6-5DB3DA26CB12}" srcOrd="2" destOrd="0" parTransId="{65F4D2E1-6580-2E40-ABDA-B5EECD9254D0}" sibTransId="{D9AAE3F4-1BF6-924A-907C-7706860FA88C}"/>
    <dgm:cxn modelId="{98E7CB16-AA64-DF42-8A04-EB9606C58C96}" type="presOf" srcId="{20F4B0CE-3C0A-7F43-9065-E80668F15CF0}" destId="{C62F5CDC-BBBC-4A43-8025-D388A23AC550}" srcOrd="0" destOrd="0" presId="urn:microsoft.com/office/officeart/2018/2/layout/IconLabelDescriptionList"/>
    <dgm:cxn modelId="{5374BB30-C07A-B348-BC9A-32BEB32C6A9A}" srcId="{8F1BFAF6-FB74-984B-A582-6520B2191E3D}" destId="{D7572F3D-C687-854E-BD00-97D9F5A1DB5F}" srcOrd="1" destOrd="0" parTransId="{0E7D9D45-298F-1A45-BEDC-2D400DCBBBF3}" sibTransId="{183A9872-3991-194C-9722-1F9D8D8ED44D}"/>
    <dgm:cxn modelId="{154EC232-1542-B540-B87E-12D4602733AF}" srcId="{65770B36-09DB-8146-9AF1-B352321AA56B}" destId="{E6D97A8B-1D74-384E-8292-03159644A6C0}" srcOrd="0" destOrd="0" parTransId="{BF5B7D0A-FBC2-F543-A44D-8C9C0FCF1441}" sibTransId="{29676E2D-1116-A94E-A858-454684F9FD5F}"/>
    <dgm:cxn modelId="{FD6D1339-EE19-2341-8888-B869DFC6838B}" type="presOf" srcId="{65770B36-09DB-8146-9AF1-B352321AA56B}" destId="{EFBEDCD4-2A78-42A0-B540-10E18FA2AC46}" srcOrd="0" destOrd="0" presId="urn:microsoft.com/office/officeart/2018/2/layout/IconLabelDescriptionList"/>
    <dgm:cxn modelId="{1FF10E3F-8760-3343-89F7-041142514889}" srcId="{61BD0AAA-7BDD-C242-8EFF-2AB1CD86DE2D}" destId="{6095DB6D-B18B-F84A-9E1C-E673DE4D96EC}" srcOrd="1" destOrd="0" parTransId="{4AA183DA-7DFC-2F4E-A2B8-F84C7E82AD38}" sibTransId="{F665F6CA-152A-C74A-88B8-E7ACD3AAF09E}"/>
    <dgm:cxn modelId="{23BDCD42-72B7-704A-8025-65D87850879A}" type="presOf" srcId="{11860DD5-79E2-F248-91A4-0DD58459D6C1}" destId="{83A89AF8-8475-4933-B847-99B2B1159E46}" srcOrd="0" destOrd="1" presId="urn:microsoft.com/office/officeart/2018/2/layout/IconLabelDescriptionList"/>
    <dgm:cxn modelId="{9E523F67-7AC4-BA40-8812-F14424A3ADF9}" type="presOf" srcId="{E6D97A8B-1D74-384E-8292-03159644A6C0}" destId="{83A89AF8-8475-4933-B847-99B2B1159E46}" srcOrd="0" destOrd="0" presId="urn:microsoft.com/office/officeart/2018/2/layout/IconLabelDescriptionList"/>
    <dgm:cxn modelId="{EC0F064D-BED3-8F4E-8FED-4DEF1CEACF89}" srcId="{61BD0AAA-7BDD-C242-8EFF-2AB1CD86DE2D}" destId="{A561FC19-7C02-824F-81B3-C8FD61B6B1B9}" srcOrd="0" destOrd="0" parTransId="{CB3C16B4-C51E-1E46-B13C-9A509B21EF63}" sibTransId="{B87CC574-8760-D643-9D15-29D2D2BC3A01}"/>
    <dgm:cxn modelId="{134D7C52-08FE-5B41-B2AC-06751CC1C731}" srcId="{146F978E-31EC-8E4E-9D9B-E9FFC71CD261}" destId="{65770B36-09DB-8146-9AF1-B352321AA56B}" srcOrd="3" destOrd="0" parTransId="{F939A006-D167-C14F-A679-8AF6B20670E9}" sibTransId="{933C9858-8544-C543-B6DE-415D83C31610}"/>
    <dgm:cxn modelId="{1A748655-FD8A-584C-9CEA-1F87BE858DC4}" type="presOf" srcId="{5B8E2152-29E1-AF45-86F4-3014F1F27A0A}" destId="{AD3F0DD2-147D-455B-A05D-24F768FBFF7D}" srcOrd="0" destOrd="2" presId="urn:microsoft.com/office/officeart/2018/2/layout/IconLabelDescriptionList"/>
    <dgm:cxn modelId="{3B9F2B59-6F61-804E-ACD2-6185188CBCFF}" type="presOf" srcId="{663467EE-A75E-174E-9CCC-59E2FA35AE5E}" destId="{6A5C8D77-1157-4872-9252-E811FA7C87B4}" srcOrd="0" destOrd="2" presId="urn:microsoft.com/office/officeart/2018/2/layout/IconLabelDescriptionList"/>
    <dgm:cxn modelId="{5685F383-EA5E-E443-B13C-859E7B2B91DE}" type="presOf" srcId="{BAFE394A-4F6C-9840-8309-E721BA0D399E}" destId="{6A5C8D77-1157-4872-9252-E811FA7C87B4}" srcOrd="0" destOrd="1" presId="urn:microsoft.com/office/officeart/2018/2/layout/IconLabelDescriptionList"/>
    <dgm:cxn modelId="{3719D885-F36D-6244-8235-3A944C54E634}" type="presOf" srcId="{146F978E-31EC-8E4E-9D9B-E9FFC71CD261}" destId="{01903DDF-31AB-48F1-B5E0-C2B3C2C5D237}" srcOrd="0" destOrd="0" presId="urn:microsoft.com/office/officeart/2018/2/layout/IconLabelDescriptionList"/>
    <dgm:cxn modelId="{89448D8D-4FD3-974F-B601-B788EA2642C7}" srcId="{146F978E-31EC-8E4E-9D9B-E9FFC71CD261}" destId="{8F1BFAF6-FB74-984B-A582-6520B2191E3D}" srcOrd="0" destOrd="0" parTransId="{CBB644F7-0D5E-9E40-B121-151074A3CEDF}" sibTransId="{F7F6A750-9830-494B-B7D2-B0A797616856}"/>
    <dgm:cxn modelId="{5CD8F89C-B94B-F04E-8BE2-97FF07669152}" type="presOf" srcId="{8357BEED-CDF0-C44B-8CC6-5DB3DA26CB12}" destId="{C62F5CDC-BBBC-4A43-8025-D388A23AC550}" srcOrd="0" destOrd="2" presId="urn:microsoft.com/office/officeart/2018/2/layout/IconLabelDescriptionList"/>
    <dgm:cxn modelId="{0D3C9DA9-E532-EE4F-AAE8-E514E8A4AF3F}" type="presOf" srcId="{D316073C-38F1-6543-B929-6BF80AD9EA29}" destId="{6A5C8D77-1157-4872-9252-E811FA7C87B4}" srcOrd="0" destOrd="0" presId="urn:microsoft.com/office/officeart/2018/2/layout/IconLabelDescriptionList"/>
    <dgm:cxn modelId="{DDC7FEAE-F382-FC45-AA8C-D12AC2EFF586}" srcId="{65770B36-09DB-8146-9AF1-B352321AA56B}" destId="{71870760-B73E-2A40-8C32-78B1DA535A07}" srcOrd="2" destOrd="0" parTransId="{8E67390F-224D-EA49-8724-E73BC8E392B3}" sibTransId="{9A052A4E-F6E1-B546-B80F-F73B3541086A}"/>
    <dgm:cxn modelId="{AC04B9AF-E78A-5D45-B5EF-A610F0A72F85}" type="presOf" srcId="{A561FC19-7C02-824F-81B3-C8FD61B6B1B9}" destId="{AD3F0DD2-147D-455B-A05D-24F768FBFF7D}" srcOrd="0" destOrd="0" presId="urn:microsoft.com/office/officeart/2018/2/layout/IconLabelDescriptionList"/>
    <dgm:cxn modelId="{74B2AAB0-85A3-6640-8CF0-7B29C22900BA}" srcId="{08AB6010-A8C4-D848-8906-FEB1FCEE5609}" destId="{D316073C-38F1-6543-B929-6BF80AD9EA29}" srcOrd="0" destOrd="0" parTransId="{52CE36A7-A5A7-1C41-8CD9-BFF54B69125F}" sibTransId="{C635BB26-EB9A-4A40-882E-89451597E9F3}"/>
    <dgm:cxn modelId="{834E8AB5-11EF-2A4B-83BB-89FB009E2881}" srcId="{65770B36-09DB-8146-9AF1-B352321AA56B}" destId="{11860DD5-79E2-F248-91A4-0DD58459D6C1}" srcOrd="1" destOrd="0" parTransId="{F13681C4-6582-4E40-891B-7849828D9AA3}" sibTransId="{B6BB2A14-8C42-9843-8948-6B8ED05BBB66}"/>
    <dgm:cxn modelId="{C745E7B9-B8A1-D243-B07F-CB1E6B251C79}" srcId="{08AB6010-A8C4-D848-8906-FEB1FCEE5609}" destId="{663467EE-A75E-174E-9CCC-59E2FA35AE5E}" srcOrd="2" destOrd="0" parTransId="{4A43A9ED-84CB-CB42-A17A-D56C73127CAE}" sibTransId="{B2CF4184-DE76-704D-A2EC-6F98AF5E9DC0}"/>
    <dgm:cxn modelId="{9159CABE-901F-944C-932E-7B574F2B9972}" type="presOf" srcId="{71870760-B73E-2A40-8C32-78B1DA535A07}" destId="{83A89AF8-8475-4933-B847-99B2B1159E46}" srcOrd="0" destOrd="2" presId="urn:microsoft.com/office/officeart/2018/2/layout/IconLabelDescriptionList"/>
    <dgm:cxn modelId="{6FBF9EC3-8C4C-9043-9D66-C146E5F2A93F}" type="presOf" srcId="{61BD0AAA-7BDD-C242-8EFF-2AB1CD86DE2D}" destId="{A3B992C4-B83C-4A65-8940-EAFDA71F5256}" srcOrd="0" destOrd="0" presId="urn:microsoft.com/office/officeart/2018/2/layout/IconLabelDescriptionList"/>
    <dgm:cxn modelId="{26AF43C4-06F1-6142-910C-E8B1DD9201B7}" srcId="{08AB6010-A8C4-D848-8906-FEB1FCEE5609}" destId="{BAFE394A-4F6C-9840-8309-E721BA0D399E}" srcOrd="1" destOrd="0" parTransId="{41129F0D-BDF0-B642-9186-43744E756F8A}" sibTransId="{9F297A54-751E-C444-B636-BE22B0D7ED5F}"/>
    <dgm:cxn modelId="{C039A0D6-D572-E844-9CDC-C12EDEFB308D}" type="presOf" srcId="{8F1BFAF6-FB74-984B-A582-6520B2191E3D}" destId="{393DBB5A-A2A3-4602-896D-9EF0A404952F}" srcOrd="0" destOrd="0" presId="urn:microsoft.com/office/officeart/2018/2/layout/IconLabelDescriptionList"/>
    <dgm:cxn modelId="{9FABE0E0-7FC7-0D48-B973-DCE3D5690FB1}" type="presOf" srcId="{08AB6010-A8C4-D848-8906-FEB1FCEE5609}" destId="{57322C04-CF78-48E3-8007-34AB28993751}" srcOrd="0" destOrd="0" presId="urn:microsoft.com/office/officeart/2018/2/layout/IconLabelDescriptionList"/>
    <dgm:cxn modelId="{2F8825E1-E341-C844-9D41-867A76287245}" type="presOf" srcId="{D7572F3D-C687-854E-BD00-97D9F5A1DB5F}" destId="{C62F5CDC-BBBC-4A43-8025-D388A23AC550}" srcOrd="0" destOrd="1" presId="urn:microsoft.com/office/officeart/2018/2/layout/IconLabelDescriptionList"/>
    <dgm:cxn modelId="{38247AE3-FAFA-494B-BDE1-98A5E3927BD5}" srcId="{146F978E-31EC-8E4E-9D9B-E9FFC71CD261}" destId="{61BD0AAA-7BDD-C242-8EFF-2AB1CD86DE2D}" srcOrd="1" destOrd="0" parTransId="{8C8BB1D6-D6C7-8B4B-9C13-F9F731A654C9}" sibTransId="{2C823C7E-9EEE-7C4F-901D-EEE57A6A47E9}"/>
    <dgm:cxn modelId="{9AE300E9-9DC0-8049-802B-C08FFF33FCAF}" srcId="{146F978E-31EC-8E4E-9D9B-E9FFC71CD261}" destId="{08AB6010-A8C4-D848-8906-FEB1FCEE5609}" srcOrd="2" destOrd="0" parTransId="{586BEF0A-83F3-2F4B-A93C-514140E37DFD}" sibTransId="{E45F5F17-66B7-7B43-AC08-A8A97068E0F7}"/>
    <dgm:cxn modelId="{4E52B0F2-2DB5-9A4F-801D-8D83A83E86FA}" type="presOf" srcId="{6095DB6D-B18B-F84A-9E1C-E673DE4D96EC}" destId="{AD3F0DD2-147D-455B-A05D-24F768FBFF7D}" srcOrd="0" destOrd="1" presId="urn:microsoft.com/office/officeart/2018/2/layout/IconLabelDescriptionList"/>
    <dgm:cxn modelId="{FE1727F5-D9FA-EC48-940E-373FFE99416C}" srcId="{61BD0AAA-7BDD-C242-8EFF-2AB1CD86DE2D}" destId="{5B8E2152-29E1-AF45-86F4-3014F1F27A0A}" srcOrd="2" destOrd="0" parTransId="{DBFE352E-F88C-0142-8FCE-0969C777B510}" sibTransId="{97E05E5C-020E-0B45-9CAC-0E3C51021D84}"/>
    <dgm:cxn modelId="{371CC9E6-13AC-A443-80F0-25438366AAB0}" type="presParOf" srcId="{01903DDF-31AB-48F1-B5E0-C2B3C2C5D237}" destId="{D34F3800-3274-4993-B824-92F18DEE0E47}" srcOrd="0" destOrd="0" presId="urn:microsoft.com/office/officeart/2018/2/layout/IconLabelDescriptionList"/>
    <dgm:cxn modelId="{F35C70B6-B636-ED4C-B741-8AB31FE9DBCB}" type="presParOf" srcId="{D34F3800-3274-4993-B824-92F18DEE0E47}" destId="{2562B726-C887-4993-BD48-07E0E8ABA095}" srcOrd="0" destOrd="0" presId="urn:microsoft.com/office/officeart/2018/2/layout/IconLabelDescriptionList"/>
    <dgm:cxn modelId="{01B69CF2-81CD-3A43-8BED-DDE3B4F0DB50}" type="presParOf" srcId="{D34F3800-3274-4993-B824-92F18DEE0E47}" destId="{9AD9B9BA-AB3D-47F3-B349-9392C0BFAB97}" srcOrd="1" destOrd="0" presId="urn:microsoft.com/office/officeart/2018/2/layout/IconLabelDescriptionList"/>
    <dgm:cxn modelId="{618DA2C5-A24E-F24D-B623-1F7B766C1308}" type="presParOf" srcId="{D34F3800-3274-4993-B824-92F18DEE0E47}" destId="{393DBB5A-A2A3-4602-896D-9EF0A404952F}" srcOrd="2" destOrd="0" presId="urn:microsoft.com/office/officeart/2018/2/layout/IconLabelDescriptionList"/>
    <dgm:cxn modelId="{7881068F-AD5D-C44C-9623-11BE86EC94CA}" type="presParOf" srcId="{D34F3800-3274-4993-B824-92F18DEE0E47}" destId="{637EB663-8EEF-40A7-9268-46098723EF32}" srcOrd="3" destOrd="0" presId="urn:microsoft.com/office/officeart/2018/2/layout/IconLabelDescriptionList"/>
    <dgm:cxn modelId="{4EB2D66D-CD63-1E40-9F49-73C19E1D47FD}" type="presParOf" srcId="{D34F3800-3274-4993-B824-92F18DEE0E47}" destId="{C62F5CDC-BBBC-4A43-8025-D388A23AC550}" srcOrd="4" destOrd="0" presId="urn:microsoft.com/office/officeart/2018/2/layout/IconLabelDescriptionList"/>
    <dgm:cxn modelId="{5CD56283-297A-A340-A442-33EBF346DA71}" type="presParOf" srcId="{01903DDF-31AB-48F1-B5E0-C2B3C2C5D237}" destId="{A6481E6A-1316-464D-B7A5-BBC32E8EB512}" srcOrd="1" destOrd="0" presId="urn:microsoft.com/office/officeart/2018/2/layout/IconLabelDescriptionList"/>
    <dgm:cxn modelId="{3C66FD82-444B-FD4D-A50D-13358D909F76}" type="presParOf" srcId="{01903DDF-31AB-48F1-B5E0-C2B3C2C5D237}" destId="{1B621CFD-FB13-4B5B-AA3B-25A2F4020950}" srcOrd="2" destOrd="0" presId="urn:microsoft.com/office/officeart/2018/2/layout/IconLabelDescriptionList"/>
    <dgm:cxn modelId="{B1538E3B-273B-BE4E-BB56-48FA30C5F6B1}" type="presParOf" srcId="{1B621CFD-FB13-4B5B-AA3B-25A2F4020950}" destId="{FB7E864C-A790-4F00-A6D4-F193239B591C}" srcOrd="0" destOrd="0" presId="urn:microsoft.com/office/officeart/2018/2/layout/IconLabelDescriptionList"/>
    <dgm:cxn modelId="{24C72CBD-CA77-7D44-8AF4-4C5DCDEEAEDC}" type="presParOf" srcId="{1B621CFD-FB13-4B5B-AA3B-25A2F4020950}" destId="{44DF91F7-D55F-46CD-BEDA-D977354DE261}" srcOrd="1" destOrd="0" presId="urn:microsoft.com/office/officeart/2018/2/layout/IconLabelDescriptionList"/>
    <dgm:cxn modelId="{1A904E83-3246-994D-BD4E-92825B0DEBB4}" type="presParOf" srcId="{1B621CFD-FB13-4B5B-AA3B-25A2F4020950}" destId="{A3B992C4-B83C-4A65-8940-EAFDA71F5256}" srcOrd="2" destOrd="0" presId="urn:microsoft.com/office/officeart/2018/2/layout/IconLabelDescriptionList"/>
    <dgm:cxn modelId="{BF4D414C-1D03-6C49-B39A-50570B74824B}" type="presParOf" srcId="{1B621CFD-FB13-4B5B-AA3B-25A2F4020950}" destId="{04159727-E01C-424E-918D-E5A5A51C9A31}" srcOrd="3" destOrd="0" presId="urn:microsoft.com/office/officeart/2018/2/layout/IconLabelDescriptionList"/>
    <dgm:cxn modelId="{AA9283B7-C7B2-9A41-8A02-18A0A49A082C}" type="presParOf" srcId="{1B621CFD-FB13-4B5B-AA3B-25A2F4020950}" destId="{AD3F0DD2-147D-455B-A05D-24F768FBFF7D}" srcOrd="4" destOrd="0" presId="urn:microsoft.com/office/officeart/2018/2/layout/IconLabelDescriptionList"/>
    <dgm:cxn modelId="{0EDADE50-6216-514D-9828-E3BA32EE7AA3}" type="presParOf" srcId="{01903DDF-31AB-48F1-B5E0-C2B3C2C5D237}" destId="{59649917-E4DE-42F5-891E-15756F09154D}" srcOrd="3" destOrd="0" presId="urn:microsoft.com/office/officeart/2018/2/layout/IconLabelDescriptionList"/>
    <dgm:cxn modelId="{AC6B367B-8B7A-7842-B5E7-428E42EBB4AD}" type="presParOf" srcId="{01903DDF-31AB-48F1-B5E0-C2B3C2C5D237}" destId="{60BA772C-784F-4A9E-BE96-43016C3D9726}" srcOrd="4" destOrd="0" presId="urn:microsoft.com/office/officeart/2018/2/layout/IconLabelDescriptionList"/>
    <dgm:cxn modelId="{20F97956-ADF3-934C-9029-F379F01766DB}" type="presParOf" srcId="{60BA772C-784F-4A9E-BE96-43016C3D9726}" destId="{B689DF9E-8AB1-4B5F-9E3A-CB1DE0C2DA94}" srcOrd="0" destOrd="0" presId="urn:microsoft.com/office/officeart/2018/2/layout/IconLabelDescriptionList"/>
    <dgm:cxn modelId="{7A73C5AC-674D-FC46-87BD-2BFFDB520AF6}" type="presParOf" srcId="{60BA772C-784F-4A9E-BE96-43016C3D9726}" destId="{6C5372BA-2D7A-4EA8-A6AA-6AC04B1FA03B}" srcOrd="1" destOrd="0" presId="urn:microsoft.com/office/officeart/2018/2/layout/IconLabelDescriptionList"/>
    <dgm:cxn modelId="{78C64A15-14A3-7249-A7FB-BD8AC32F0B9B}" type="presParOf" srcId="{60BA772C-784F-4A9E-BE96-43016C3D9726}" destId="{57322C04-CF78-48E3-8007-34AB28993751}" srcOrd="2" destOrd="0" presId="urn:microsoft.com/office/officeart/2018/2/layout/IconLabelDescriptionList"/>
    <dgm:cxn modelId="{0842E8F4-CFC0-FD44-93F4-D85300A0E098}" type="presParOf" srcId="{60BA772C-784F-4A9E-BE96-43016C3D9726}" destId="{C3242146-B530-40D7-B76C-B7BEC8888754}" srcOrd="3" destOrd="0" presId="urn:microsoft.com/office/officeart/2018/2/layout/IconLabelDescriptionList"/>
    <dgm:cxn modelId="{F180DA6F-2C4B-1C46-80B2-C2ED0EF95400}" type="presParOf" srcId="{60BA772C-784F-4A9E-BE96-43016C3D9726}" destId="{6A5C8D77-1157-4872-9252-E811FA7C87B4}" srcOrd="4" destOrd="0" presId="urn:microsoft.com/office/officeart/2018/2/layout/IconLabelDescriptionList"/>
    <dgm:cxn modelId="{E458467A-C302-C740-A3B9-08F345F249C5}" type="presParOf" srcId="{01903DDF-31AB-48F1-B5E0-C2B3C2C5D237}" destId="{F4685C97-132D-4D1E-BBC4-63C5243B310E}" srcOrd="5" destOrd="0" presId="urn:microsoft.com/office/officeart/2018/2/layout/IconLabelDescriptionList"/>
    <dgm:cxn modelId="{E7281DF9-1AE5-6345-9447-D28A77464860}" type="presParOf" srcId="{01903DDF-31AB-48F1-B5E0-C2B3C2C5D237}" destId="{48497030-961B-451A-AEF6-F05BA6DC6AD8}" srcOrd="6" destOrd="0" presId="urn:microsoft.com/office/officeart/2018/2/layout/IconLabelDescriptionList"/>
    <dgm:cxn modelId="{F765EF54-0BA6-024A-97B1-22BE4AD1BBB6}" type="presParOf" srcId="{48497030-961B-451A-AEF6-F05BA6DC6AD8}" destId="{D24C0E43-9778-4ABF-8205-33DFF61D6B64}" srcOrd="0" destOrd="0" presId="urn:microsoft.com/office/officeart/2018/2/layout/IconLabelDescriptionList"/>
    <dgm:cxn modelId="{7DDBB742-F404-0243-B12D-3E295973CDC9}" type="presParOf" srcId="{48497030-961B-451A-AEF6-F05BA6DC6AD8}" destId="{8C62C149-7ED9-4520-BA1F-0EB8E6A48F1D}" srcOrd="1" destOrd="0" presId="urn:microsoft.com/office/officeart/2018/2/layout/IconLabelDescriptionList"/>
    <dgm:cxn modelId="{076C97F3-7999-4B40-923C-64B67933BC06}" type="presParOf" srcId="{48497030-961B-451A-AEF6-F05BA6DC6AD8}" destId="{EFBEDCD4-2A78-42A0-B540-10E18FA2AC46}" srcOrd="2" destOrd="0" presId="urn:microsoft.com/office/officeart/2018/2/layout/IconLabelDescriptionList"/>
    <dgm:cxn modelId="{F2C6F53B-C7CF-8D49-8877-37FDBA9FA4C2}" type="presParOf" srcId="{48497030-961B-451A-AEF6-F05BA6DC6AD8}" destId="{BA0C37B9-D1FD-4ACF-9EA7-6B3DCBF1AB86}" srcOrd="3" destOrd="0" presId="urn:microsoft.com/office/officeart/2018/2/layout/IconLabelDescriptionList"/>
    <dgm:cxn modelId="{C3B7A080-B4AD-294B-BE64-C72B6E217872}" type="presParOf" srcId="{48497030-961B-451A-AEF6-F05BA6DC6AD8}" destId="{83A89AF8-8475-4933-B847-99B2B1159E46}"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5C9B52-759F-2748-AC4B-7A69DD2846C7}">
      <dsp:nvSpPr>
        <dsp:cNvPr id="0" name=""/>
        <dsp:cNvSpPr/>
      </dsp:nvSpPr>
      <dsp:spPr>
        <a:xfrm>
          <a:off x="0" y="2825"/>
          <a:ext cx="69494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D1303F-BA14-3B47-BBF5-E6684C33B1C1}">
      <dsp:nvSpPr>
        <dsp:cNvPr id="0" name=""/>
        <dsp:cNvSpPr/>
      </dsp:nvSpPr>
      <dsp:spPr>
        <a:xfrm>
          <a:off x="0" y="2825"/>
          <a:ext cx="6949440" cy="96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Introduction: The Data-Centric AI Revolution </a:t>
          </a:r>
        </a:p>
      </dsp:txBody>
      <dsp:txXfrm>
        <a:off x="0" y="2825"/>
        <a:ext cx="6949440" cy="963497"/>
      </dsp:txXfrm>
    </dsp:sp>
    <dsp:sp modelId="{AED783D3-D15A-174A-857A-C3A214887FE9}">
      <dsp:nvSpPr>
        <dsp:cNvPr id="0" name=""/>
        <dsp:cNvSpPr/>
      </dsp:nvSpPr>
      <dsp:spPr>
        <a:xfrm>
          <a:off x="0" y="966323"/>
          <a:ext cx="6949440" cy="0"/>
        </a:xfrm>
        <a:prstGeom prst="line">
          <a:avLst/>
        </a:prstGeom>
        <a:solidFill>
          <a:schemeClr val="accent2">
            <a:hueOff val="1288723"/>
            <a:satOff val="-3699"/>
            <a:lumOff val="-5922"/>
            <a:alphaOff val="0"/>
          </a:schemeClr>
        </a:solidFill>
        <a:ln w="19050" cap="flat" cmpd="sng" algn="ctr">
          <a:solidFill>
            <a:schemeClr val="accent2">
              <a:hueOff val="1288723"/>
              <a:satOff val="-3699"/>
              <a:lumOff val="-5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0F5706-5AF2-FA42-B329-2953E1A54775}">
      <dsp:nvSpPr>
        <dsp:cNvPr id="0" name=""/>
        <dsp:cNvSpPr/>
      </dsp:nvSpPr>
      <dsp:spPr>
        <a:xfrm>
          <a:off x="0" y="966323"/>
          <a:ext cx="6949440" cy="96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Why Data Quality Matters </a:t>
          </a:r>
        </a:p>
      </dsp:txBody>
      <dsp:txXfrm>
        <a:off x="0" y="966323"/>
        <a:ext cx="6949440" cy="963497"/>
      </dsp:txXfrm>
    </dsp:sp>
    <dsp:sp modelId="{12F7C3C1-545D-544F-AE47-DBD86AFB52BA}">
      <dsp:nvSpPr>
        <dsp:cNvPr id="0" name=""/>
        <dsp:cNvSpPr/>
      </dsp:nvSpPr>
      <dsp:spPr>
        <a:xfrm>
          <a:off x="0" y="1929820"/>
          <a:ext cx="6949440" cy="0"/>
        </a:xfrm>
        <a:prstGeom prst="line">
          <a:avLst/>
        </a:prstGeom>
        <a:solidFill>
          <a:schemeClr val="accent2">
            <a:hueOff val="2577445"/>
            <a:satOff val="-7397"/>
            <a:lumOff val="-11844"/>
            <a:alphaOff val="0"/>
          </a:schemeClr>
        </a:solidFill>
        <a:ln w="19050" cap="flat" cmpd="sng" algn="ctr">
          <a:solidFill>
            <a:schemeClr val="accent2">
              <a:hueOff val="2577445"/>
              <a:satOff val="-7397"/>
              <a:lumOff val="-1184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E8A4DD-C587-154C-BA53-297C377AB471}">
      <dsp:nvSpPr>
        <dsp:cNvPr id="0" name=""/>
        <dsp:cNvSpPr/>
      </dsp:nvSpPr>
      <dsp:spPr>
        <a:xfrm>
          <a:off x="0" y="1929820"/>
          <a:ext cx="6949440" cy="96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The Scarcity Crisis: Running Out of Human Data </a:t>
          </a:r>
        </a:p>
      </dsp:txBody>
      <dsp:txXfrm>
        <a:off x="0" y="1929820"/>
        <a:ext cx="6949440" cy="963497"/>
      </dsp:txXfrm>
    </dsp:sp>
    <dsp:sp modelId="{0BCF533F-5DC0-0544-87AB-A9C66E375478}">
      <dsp:nvSpPr>
        <dsp:cNvPr id="0" name=""/>
        <dsp:cNvSpPr/>
      </dsp:nvSpPr>
      <dsp:spPr>
        <a:xfrm>
          <a:off x="0" y="2893318"/>
          <a:ext cx="6949440" cy="0"/>
        </a:xfrm>
        <a:prstGeom prst="line">
          <a:avLst/>
        </a:prstGeom>
        <a:solidFill>
          <a:schemeClr val="accent2">
            <a:hueOff val="3866169"/>
            <a:satOff val="-11096"/>
            <a:lumOff val="-17765"/>
            <a:alphaOff val="0"/>
          </a:schemeClr>
        </a:solidFill>
        <a:ln w="19050" cap="flat" cmpd="sng" algn="ctr">
          <a:solidFill>
            <a:schemeClr val="accent2">
              <a:hueOff val="3866169"/>
              <a:satOff val="-11096"/>
              <a:lumOff val="-17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9C95B5-1453-F844-8C38-39DBF9685C74}">
      <dsp:nvSpPr>
        <dsp:cNvPr id="0" name=""/>
        <dsp:cNvSpPr/>
      </dsp:nvSpPr>
      <dsp:spPr>
        <a:xfrm>
          <a:off x="0" y="2893318"/>
          <a:ext cx="6949440" cy="96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The Synthetic Solution: Artificial Data Generation</a:t>
          </a:r>
        </a:p>
      </dsp:txBody>
      <dsp:txXfrm>
        <a:off x="0" y="2893318"/>
        <a:ext cx="6949440" cy="963497"/>
      </dsp:txXfrm>
    </dsp:sp>
    <dsp:sp modelId="{DDC670EC-7901-184A-8AF6-984FFE3E9A0B}">
      <dsp:nvSpPr>
        <dsp:cNvPr id="0" name=""/>
        <dsp:cNvSpPr/>
      </dsp:nvSpPr>
      <dsp:spPr>
        <a:xfrm>
          <a:off x="0" y="3856816"/>
          <a:ext cx="6949440" cy="0"/>
        </a:xfrm>
        <a:prstGeom prst="line">
          <a:avLst/>
        </a:prstGeom>
        <a:solidFill>
          <a:schemeClr val="accent2">
            <a:hueOff val="5154891"/>
            <a:satOff val="-14794"/>
            <a:lumOff val="-23687"/>
            <a:alphaOff val="0"/>
          </a:schemeClr>
        </a:solidFill>
        <a:ln w="19050" cap="flat" cmpd="sng" algn="ctr">
          <a:solidFill>
            <a:schemeClr val="accent2">
              <a:hueOff val="5154891"/>
              <a:satOff val="-14794"/>
              <a:lumOff val="-236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014E3B-58C7-714E-B912-1121B6687F43}">
      <dsp:nvSpPr>
        <dsp:cNvPr id="0" name=""/>
        <dsp:cNvSpPr/>
      </dsp:nvSpPr>
      <dsp:spPr>
        <a:xfrm>
          <a:off x="0" y="3856816"/>
          <a:ext cx="6949440" cy="96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Use Case</a:t>
          </a:r>
          <a:r>
            <a:rPr lang="en-US" sz="2700" kern="1200"/>
            <a:t>: Aligning LLMs with Context-Situated Principles</a:t>
          </a:r>
          <a:endParaRPr lang="en-US" sz="2700" kern="1200" dirty="0"/>
        </a:p>
      </dsp:txBody>
      <dsp:txXfrm>
        <a:off x="0" y="3856816"/>
        <a:ext cx="6949440" cy="963497"/>
      </dsp:txXfrm>
    </dsp:sp>
    <dsp:sp modelId="{6D50BBCF-CC67-7048-9297-4F6B81EDA2CC}">
      <dsp:nvSpPr>
        <dsp:cNvPr id="0" name=""/>
        <dsp:cNvSpPr/>
      </dsp:nvSpPr>
      <dsp:spPr>
        <a:xfrm>
          <a:off x="0" y="4820313"/>
          <a:ext cx="6949440"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C2F5C6-0062-7847-9E06-DEF491AADCF2}">
      <dsp:nvSpPr>
        <dsp:cNvPr id="0" name=""/>
        <dsp:cNvSpPr/>
      </dsp:nvSpPr>
      <dsp:spPr>
        <a:xfrm>
          <a:off x="0" y="4820313"/>
          <a:ext cx="6949440" cy="96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Q&amp;A and Discussion</a:t>
          </a:r>
        </a:p>
      </dsp:txBody>
      <dsp:txXfrm>
        <a:off x="0" y="4820313"/>
        <a:ext cx="6949440" cy="9634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62B726-C887-4993-BD48-07E0E8ABA095}">
      <dsp:nvSpPr>
        <dsp:cNvPr id="0" name=""/>
        <dsp:cNvSpPr/>
      </dsp:nvSpPr>
      <dsp:spPr>
        <a:xfrm>
          <a:off x="343357" y="1025056"/>
          <a:ext cx="519011" cy="5190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3DBB5A-A2A3-4602-896D-9EF0A404952F}">
      <dsp:nvSpPr>
        <dsp:cNvPr id="0" name=""/>
        <dsp:cNvSpPr/>
      </dsp:nvSpPr>
      <dsp:spPr>
        <a:xfrm>
          <a:off x="1992" y="1640875"/>
          <a:ext cx="1482890" cy="437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Linguistic Diversity</a:t>
          </a:r>
          <a:r>
            <a:rPr lang="en-US" sz="1400" kern="1200"/>
            <a:t> </a:t>
          </a:r>
        </a:p>
      </dsp:txBody>
      <dsp:txXfrm>
        <a:off x="1992" y="1640875"/>
        <a:ext cx="1482890" cy="437916"/>
      </dsp:txXfrm>
    </dsp:sp>
    <dsp:sp modelId="{C62F5CDC-BBBC-4A43-8025-D388A23AC550}">
      <dsp:nvSpPr>
        <dsp:cNvPr id="0" name=""/>
        <dsp:cNvSpPr/>
      </dsp:nvSpPr>
      <dsp:spPr>
        <a:xfrm>
          <a:off x="1992" y="2123818"/>
          <a:ext cx="1482890" cy="115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Languages, dialects, writing styles </a:t>
          </a:r>
        </a:p>
        <a:p>
          <a:pPr marL="0" lvl="0" indent="0" algn="l" defTabSz="488950">
            <a:lnSpc>
              <a:spcPct val="100000"/>
            </a:lnSpc>
            <a:spcBef>
              <a:spcPct val="0"/>
            </a:spcBef>
            <a:spcAft>
              <a:spcPct val="35000"/>
            </a:spcAft>
            <a:buNone/>
          </a:pPr>
          <a:r>
            <a:rPr lang="en-US" sz="1100" kern="1200"/>
            <a:t>Formal vs. informal registers </a:t>
          </a:r>
        </a:p>
        <a:p>
          <a:pPr marL="0" lvl="0" indent="0" algn="l" defTabSz="488950">
            <a:lnSpc>
              <a:spcPct val="100000"/>
            </a:lnSpc>
            <a:spcBef>
              <a:spcPct val="0"/>
            </a:spcBef>
            <a:spcAft>
              <a:spcPct val="35000"/>
            </a:spcAft>
            <a:buNone/>
          </a:pPr>
          <a:r>
            <a:rPr lang="en-US" sz="1100" kern="1200"/>
            <a:t>Technical vs. general vocabulary</a:t>
          </a:r>
        </a:p>
      </dsp:txBody>
      <dsp:txXfrm>
        <a:off x="1992" y="2123818"/>
        <a:ext cx="1482890" cy="1152562"/>
      </dsp:txXfrm>
    </dsp:sp>
    <dsp:sp modelId="{FB7E864C-A790-4F00-A6D4-F193239B591C}">
      <dsp:nvSpPr>
        <dsp:cNvPr id="0" name=""/>
        <dsp:cNvSpPr/>
      </dsp:nvSpPr>
      <dsp:spPr>
        <a:xfrm>
          <a:off x="2085753" y="1025056"/>
          <a:ext cx="519011" cy="5190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B992C4-B83C-4A65-8940-EAFDA71F5256}">
      <dsp:nvSpPr>
        <dsp:cNvPr id="0" name=""/>
        <dsp:cNvSpPr/>
      </dsp:nvSpPr>
      <dsp:spPr>
        <a:xfrm>
          <a:off x="1744389" y="1640875"/>
          <a:ext cx="1482890" cy="437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Topical Diversity</a:t>
          </a:r>
          <a:r>
            <a:rPr lang="en-US" sz="1400" kern="1200"/>
            <a:t> </a:t>
          </a:r>
        </a:p>
      </dsp:txBody>
      <dsp:txXfrm>
        <a:off x="1744389" y="1640875"/>
        <a:ext cx="1482890" cy="437916"/>
      </dsp:txXfrm>
    </dsp:sp>
    <dsp:sp modelId="{AD3F0DD2-147D-455B-A05D-24F768FBFF7D}">
      <dsp:nvSpPr>
        <dsp:cNvPr id="0" name=""/>
        <dsp:cNvSpPr/>
      </dsp:nvSpPr>
      <dsp:spPr>
        <a:xfrm>
          <a:off x="1744389" y="2123818"/>
          <a:ext cx="1482890" cy="115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Subject matter breadth </a:t>
          </a:r>
        </a:p>
        <a:p>
          <a:pPr marL="0" lvl="0" indent="0" algn="l" defTabSz="488950">
            <a:lnSpc>
              <a:spcPct val="100000"/>
            </a:lnSpc>
            <a:spcBef>
              <a:spcPct val="0"/>
            </a:spcBef>
            <a:spcAft>
              <a:spcPct val="35000"/>
            </a:spcAft>
            <a:buNone/>
          </a:pPr>
          <a:r>
            <a:rPr lang="en-US" sz="1100" kern="1200"/>
            <a:t>Perspective plurality </a:t>
          </a:r>
        </a:p>
        <a:p>
          <a:pPr marL="0" lvl="0" indent="0" algn="l" defTabSz="488950">
            <a:lnSpc>
              <a:spcPct val="100000"/>
            </a:lnSpc>
            <a:spcBef>
              <a:spcPct val="0"/>
            </a:spcBef>
            <a:spcAft>
              <a:spcPct val="35000"/>
            </a:spcAft>
            <a:buNone/>
          </a:pPr>
          <a:r>
            <a:rPr lang="en-US" sz="1100" kern="1200"/>
            <a:t>Temporal coverage</a:t>
          </a:r>
        </a:p>
      </dsp:txBody>
      <dsp:txXfrm>
        <a:off x="1744389" y="2123818"/>
        <a:ext cx="1482890" cy="1152562"/>
      </dsp:txXfrm>
    </dsp:sp>
    <dsp:sp modelId="{B689DF9E-8AB1-4B5F-9E3A-CB1DE0C2DA94}">
      <dsp:nvSpPr>
        <dsp:cNvPr id="0" name=""/>
        <dsp:cNvSpPr/>
      </dsp:nvSpPr>
      <dsp:spPr>
        <a:xfrm>
          <a:off x="3828150" y="1025056"/>
          <a:ext cx="519011" cy="5190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322C04-CF78-48E3-8007-34AB28993751}">
      <dsp:nvSpPr>
        <dsp:cNvPr id="0" name=""/>
        <dsp:cNvSpPr/>
      </dsp:nvSpPr>
      <dsp:spPr>
        <a:xfrm>
          <a:off x="3486785" y="1640875"/>
          <a:ext cx="1482890" cy="437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Demographic Diversity</a:t>
          </a:r>
          <a:r>
            <a:rPr lang="en-US" sz="1400" kern="1200"/>
            <a:t> </a:t>
          </a:r>
        </a:p>
      </dsp:txBody>
      <dsp:txXfrm>
        <a:off x="3486785" y="1640875"/>
        <a:ext cx="1482890" cy="437916"/>
      </dsp:txXfrm>
    </dsp:sp>
    <dsp:sp modelId="{6A5C8D77-1157-4872-9252-E811FA7C87B4}">
      <dsp:nvSpPr>
        <dsp:cNvPr id="0" name=""/>
        <dsp:cNvSpPr/>
      </dsp:nvSpPr>
      <dsp:spPr>
        <a:xfrm>
          <a:off x="3486785" y="2123818"/>
          <a:ext cx="1482890" cy="115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Geographic representation </a:t>
          </a:r>
        </a:p>
        <a:p>
          <a:pPr marL="0" lvl="0" indent="0" algn="l" defTabSz="488950">
            <a:lnSpc>
              <a:spcPct val="100000"/>
            </a:lnSpc>
            <a:spcBef>
              <a:spcPct val="0"/>
            </a:spcBef>
            <a:spcAft>
              <a:spcPct val="35000"/>
            </a:spcAft>
            <a:buNone/>
          </a:pPr>
          <a:r>
            <a:rPr lang="en-US" sz="1100" kern="1200"/>
            <a:t>Cultural perspectives </a:t>
          </a:r>
        </a:p>
        <a:p>
          <a:pPr marL="0" lvl="0" indent="0" algn="l" defTabSz="488950">
            <a:lnSpc>
              <a:spcPct val="100000"/>
            </a:lnSpc>
            <a:spcBef>
              <a:spcPct val="0"/>
            </a:spcBef>
            <a:spcAft>
              <a:spcPct val="35000"/>
            </a:spcAft>
            <a:buNone/>
          </a:pPr>
          <a:r>
            <a:rPr lang="en-US" sz="1100" kern="1200"/>
            <a:t>Socioeconomic contexts</a:t>
          </a:r>
        </a:p>
      </dsp:txBody>
      <dsp:txXfrm>
        <a:off x="3486785" y="2123818"/>
        <a:ext cx="1482890" cy="1152562"/>
      </dsp:txXfrm>
    </dsp:sp>
    <dsp:sp modelId="{D24C0E43-9778-4ABF-8205-33DFF61D6B64}">
      <dsp:nvSpPr>
        <dsp:cNvPr id="0" name=""/>
        <dsp:cNvSpPr/>
      </dsp:nvSpPr>
      <dsp:spPr>
        <a:xfrm>
          <a:off x="5570546" y="1025056"/>
          <a:ext cx="519011" cy="5190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BEDCD4-2A78-42A0-B540-10E18FA2AC46}">
      <dsp:nvSpPr>
        <dsp:cNvPr id="0" name=""/>
        <dsp:cNvSpPr/>
      </dsp:nvSpPr>
      <dsp:spPr>
        <a:xfrm>
          <a:off x="5229182" y="1640875"/>
          <a:ext cx="1482890" cy="437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Format Diversity</a:t>
          </a:r>
          <a:r>
            <a:rPr lang="en-US" sz="1400" kern="1200"/>
            <a:t> </a:t>
          </a:r>
        </a:p>
      </dsp:txBody>
      <dsp:txXfrm>
        <a:off x="5229182" y="1640875"/>
        <a:ext cx="1482890" cy="437916"/>
      </dsp:txXfrm>
    </dsp:sp>
    <dsp:sp modelId="{83A89AF8-8475-4933-B847-99B2B1159E46}">
      <dsp:nvSpPr>
        <dsp:cNvPr id="0" name=""/>
        <dsp:cNvSpPr/>
      </dsp:nvSpPr>
      <dsp:spPr>
        <a:xfrm>
          <a:off x="5229182" y="2123818"/>
          <a:ext cx="1482890" cy="115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Text types (articles, conversations, technical docs) </a:t>
          </a:r>
        </a:p>
        <a:p>
          <a:pPr marL="0" lvl="0" indent="0" algn="l" defTabSz="488950">
            <a:lnSpc>
              <a:spcPct val="100000"/>
            </a:lnSpc>
            <a:spcBef>
              <a:spcPct val="0"/>
            </a:spcBef>
            <a:spcAft>
              <a:spcPct val="35000"/>
            </a:spcAft>
            <a:buNone/>
          </a:pPr>
          <a:r>
            <a:rPr lang="en-US" sz="1100" kern="1200"/>
            <a:t>Structure variations </a:t>
          </a:r>
        </a:p>
        <a:p>
          <a:pPr marL="0" lvl="0" indent="0" algn="l" defTabSz="488950">
            <a:lnSpc>
              <a:spcPct val="100000"/>
            </a:lnSpc>
            <a:spcBef>
              <a:spcPct val="0"/>
            </a:spcBef>
            <a:spcAft>
              <a:spcPct val="35000"/>
            </a:spcAft>
            <a:buNone/>
          </a:pPr>
          <a:r>
            <a:rPr lang="en-US" sz="1100" kern="1200"/>
            <a:t>Domain-specific formats</a:t>
          </a:r>
        </a:p>
      </dsp:txBody>
      <dsp:txXfrm>
        <a:off x="5229182" y="2123818"/>
        <a:ext cx="1482890" cy="115256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EF70B-0CD2-3C43-AFA7-06E7CE098EBB}" type="datetimeFigureOut">
              <a:rPr lang="en-US" smtClean="0"/>
              <a:t>7/11/2025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34D50C-B8E4-2C43-82F8-BC532BA9F47D}" type="slidenum">
              <a:rPr lang="en-US" smtClean="0"/>
              <a:t>‹#›</a:t>
            </a:fld>
            <a:endParaRPr lang="en-US"/>
          </a:p>
        </p:txBody>
      </p:sp>
    </p:spTree>
    <p:extLst>
      <p:ext uri="{BB962C8B-B14F-4D97-AF65-F5344CB8AC3E}">
        <p14:creationId xmlns:p14="http://schemas.microsoft.com/office/powerpoint/2010/main" val="1187522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www.economist.com</a:t>
            </a:r>
            <a:r>
              <a:rPr lang="en-US" dirty="0"/>
              <a:t>/leaders/2017/05/06/the-worlds-most-valuable-resource-is-no-longer-oil-but-data</a:t>
            </a:r>
          </a:p>
          <a:p>
            <a:endParaRPr lang="en-US" dirty="0"/>
          </a:p>
          <a:p>
            <a:r>
              <a:rPr lang="en-US" dirty="0"/>
              <a:t>shifting focus from primarily improving model architectures to systematically improving data quality. This represents a fundamental shift in how we approach AI development, especially relevant as we see diminishing returns from simply scaling model parameters. </a:t>
            </a:r>
          </a:p>
        </p:txBody>
      </p:sp>
      <p:sp>
        <p:nvSpPr>
          <p:cNvPr id="4" name="Slide Number Placeholder 3"/>
          <p:cNvSpPr>
            <a:spLocks noGrp="1"/>
          </p:cNvSpPr>
          <p:nvPr>
            <p:ph type="sldNum" sz="quarter" idx="5"/>
          </p:nvPr>
        </p:nvSpPr>
        <p:spPr/>
        <p:txBody>
          <a:bodyPr/>
          <a:lstStyle/>
          <a:p>
            <a:fld id="{5534D50C-B8E4-2C43-82F8-BC532BA9F47D}" type="slidenum">
              <a:rPr lang="en-US" smtClean="0"/>
              <a:t>3</a:t>
            </a:fld>
            <a:endParaRPr lang="en-US"/>
          </a:p>
        </p:txBody>
      </p:sp>
    </p:spTree>
    <p:extLst>
      <p:ext uri="{BB962C8B-B14F-4D97-AF65-F5344CB8AC3E}">
        <p14:creationId xmlns:p14="http://schemas.microsoft.com/office/powerpoint/2010/main" val="1326040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address this question, we introduce the SPRI framework. SPRI utilizes a base model and a critic model, and its algorithm consists of two stages. The first stage consists of a base model that comes up with principles and a critic model that helps the base model to iteratively refine the principles. The second stage then applies the principles to direct the base model’s response to the specific user’s input. The critic model reviews the response using the principles as criteria, and the base model adjusts the response according to the feedback from the critic model. Importantly, we note here that the critic model does not need to be stronger or larger than the base model.</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07D66C48-C554-EAE3-71C0-2E7B0C6EB5A2}"/>
            </a:ext>
          </a:extLst>
        </p:cNvPr>
        <p:cNvGrpSpPr/>
        <p:nvPr/>
      </p:nvGrpSpPr>
      <p:grpSpPr>
        <a:xfrm>
          <a:off x="0" y="0"/>
          <a:ext cx="0" cy="0"/>
          <a:chOff x="0" y="0"/>
          <a:chExt cx="0" cy="0"/>
        </a:xfrm>
      </p:grpSpPr>
      <p:sp>
        <p:nvSpPr>
          <p:cNvPr id="59" name="Google Shape;59;g3320adffdbc_0_92:notes">
            <a:extLst>
              <a:ext uri="{FF2B5EF4-FFF2-40B4-BE49-F238E27FC236}">
                <a16:creationId xmlns:a16="http://schemas.microsoft.com/office/drawing/2014/main" id="{C6E60BE2-C85B-F021-470D-79A668C2D2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a:extLst>
              <a:ext uri="{FF2B5EF4-FFF2-40B4-BE49-F238E27FC236}">
                <a16:creationId xmlns:a16="http://schemas.microsoft.com/office/drawing/2014/main" id="{5D5C651E-764D-B46A-E66F-40BAEE08E1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50" dirty="0">
                <a:solidFill>
                  <a:schemeClr val="dk1"/>
                </a:solidFill>
              </a:rPr>
              <a:t>We evaluate SPRI in three situations. First, we consider a domain-specific task where expert-level complex principles were shown to be necessary in a prior work: having LLMs produce cognitive reappraisals. Cognitive reappraisals is a strategy widely recognized by psychology practitioners that aims to promote long-term mental wellbeing for an individual, and recent work showed that complex principles crafted by professional psychologists used in LLM prompts enables the models to perform this complex task.</a:t>
            </a:r>
          </a:p>
          <a:p>
            <a:pPr marL="0" lvl="0" indent="0" algn="l" rtl="0">
              <a:lnSpc>
                <a:spcPct val="115000"/>
              </a:lnSpc>
              <a:spcBef>
                <a:spcPts val="0"/>
              </a:spcBef>
              <a:spcAft>
                <a:spcPts val="0"/>
              </a:spcAft>
              <a:buNone/>
            </a:pPr>
            <a:endParaRPr lang="en-US" sz="850" dirty="0">
              <a:solidFill>
                <a:schemeClr val="dk1"/>
              </a:solidFill>
            </a:endParaRPr>
          </a:p>
          <a:p>
            <a:pPr marL="0" lvl="0" indent="0" algn="l" rtl="0">
              <a:lnSpc>
                <a:spcPct val="115000"/>
              </a:lnSpc>
              <a:spcBef>
                <a:spcPts val="0"/>
              </a:spcBef>
              <a:spcAft>
                <a:spcPts val="0"/>
              </a:spcAft>
              <a:buNone/>
            </a:pPr>
            <a:r>
              <a:rPr lang="en-US" sz="850" dirty="0">
                <a:solidFill>
                  <a:schemeClr val="dk1"/>
                </a:solidFill>
              </a:rPr>
              <a:t>This is an ideal testbed for SPRI to dynamically generate complex context-specific principles to guide the elicitation of reappraisal responses. By developing a unique set of principles from scratch for each individual user query, we show that SPRI consistently outperforms methods that lack access to oracle principles, and achieves performance comparable to those guided by oracle principles while minimizing human supervision.</a:t>
            </a:r>
            <a:endParaRPr sz="850" dirty="0">
              <a:solidFill>
                <a:schemeClr val="dk1"/>
              </a:solidFill>
            </a:endParaRPr>
          </a:p>
        </p:txBody>
      </p:sp>
    </p:spTree>
    <p:extLst>
      <p:ext uri="{BB962C8B-B14F-4D97-AF65-F5344CB8AC3E}">
        <p14:creationId xmlns:p14="http://schemas.microsoft.com/office/powerpoint/2010/main" val="4271503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F3602EC9-E37A-7B3B-217E-0E88EB04C48D}"/>
            </a:ext>
          </a:extLst>
        </p:cNvPr>
        <p:cNvGrpSpPr/>
        <p:nvPr/>
      </p:nvGrpSpPr>
      <p:grpSpPr>
        <a:xfrm>
          <a:off x="0" y="0"/>
          <a:ext cx="0" cy="0"/>
          <a:chOff x="0" y="0"/>
          <a:chExt cx="0" cy="0"/>
        </a:xfrm>
      </p:grpSpPr>
      <p:sp>
        <p:nvSpPr>
          <p:cNvPr id="59" name="Google Shape;59;g3320adffdbc_0_92:notes">
            <a:extLst>
              <a:ext uri="{FF2B5EF4-FFF2-40B4-BE49-F238E27FC236}">
                <a16:creationId xmlns:a16="http://schemas.microsoft.com/office/drawing/2014/main" id="{9AEA4BEF-03DA-88F5-8ECA-100E6E4859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a:extLst>
              <a:ext uri="{FF2B5EF4-FFF2-40B4-BE49-F238E27FC236}">
                <a16:creationId xmlns:a16="http://schemas.microsoft.com/office/drawing/2014/main" id="{5EC9072C-E305-FBF8-9A1E-CD2D6184E8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50" dirty="0">
                <a:solidFill>
                  <a:schemeClr val="dk1"/>
                </a:solidFill>
              </a:rPr>
              <a:t>We evaluate SPRI in three situations. First, we consider a domain-specific task where expert-level complex principles were shown to be necessary in a prior work: having LLMs produce cognitive reappraisals. Cognitive reappraisals is a strategy widely recognized by psychology practitioners that aims to promote long-term mental wellbeing for an individual, and recent work showed that complex principles crafted by professional psychologists used in LLM prompts enables the models to perform this complex task.</a:t>
            </a:r>
          </a:p>
          <a:p>
            <a:pPr marL="0" lvl="0" indent="0" algn="l" rtl="0">
              <a:lnSpc>
                <a:spcPct val="115000"/>
              </a:lnSpc>
              <a:spcBef>
                <a:spcPts val="0"/>
              </a:spcBef>
              <a:spcAft>
                <a:spcPts val="0"/>
              </a:spcAft>
              <a:buNone/>
            </a:pPr>
            <a:endParaRPr lang="en-US" sz="850" dirty="0">
              <a:solidFill>
                <a:schemeClr val="dk1"/>
              </a:solidFill>
            </a:endParaRPr>
          </a:p>
          <a:p>
            <a:pPr marL="0" lvl="0" indent="0" algn="l" rtl="0">
              <a:lnSpc>
                <a:spcPct val="115000"/>
              </a:lnSpc>
              <a:spcBef>
                <a:spcPts val="0"/>
              </a:spcBef>
              <a:spcAft>
                <a:spcPts val="0"/>
              </a:spcAft>
              <a:buNone/>
            </a:pPr>
            <a:r>
              <a:rPr lang="en-US" sz="850" dirty="0">
                <a:solidFill>
                  <a:schemeClr val="dk1"/>
                </a:solidFill>
              </a:rPr>
              <a:t>This is an ideal testbed for SPRI to dynamically generate complex context-specific principles to guide the elicitation of reappraisal responses. By developing a unique set of principles from scratch for each individual user query, we show that SPRI consistently outperforms methods that lack access to oracle principles, and achieves performance comparable to those guided by oracle principles while minimizing human supervision.</a:t>
            </a:r>
            <a:endParaRPr sz="850" dirty="0">
              <a:solidFill>
                <a:schemeClr val="dk1"/>
              </a:solidFill>
            </a:endParaRPr>
          </a:p>
        </p:txBody>
      </p:sp>
    </p:spTree>
    <p:extLst>
      <p:ext uri="{BB962C8B-B14F-4D97-AF65-F5344CB8AC3E}">
        <p14:creationId xmlns:p14="http://schemas.microsoft.com/office/powerpoint/2010/main" val="1171508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0DA1E20A-4FA0-B017-92F4-BFFED4408945}"/>
            </a:ext>
          </a:extLst>
        </p:cNvPr>
        <p:cNvGrpSpPr/>
        <p:nvPr/>
      </p:nvGrpSpPr>
      <p:grpSpPr>
        <a:xfrm>
          <a:off x="0" y="0"/>
          <a:ext cx="0" cy="0"/>
          <a:chOff x="0" y="0"/>
          <a:chExt cx="0" cy="0"/>
        </a:xfrm>
      </p:grpSpPr>
      <p:sp>
        <p:nvSpPr>
          <p:cNvPr id="59" name="Google Shape;59;g3320adffdbc_0_92:notes">
            <a:extLst>
              <a:ext uri="{FF2B5EF4-FFF2-40B4-BE49-F238E27FC236}">
                <a16:creationId xmlns:a16="http://schemas.microsoft.com/office/drawing/2014/main" id="{3AE5E888-0FF6-11BB-9CE9-0E97170147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a:extLst>
              <a:ext uri="{FF2B5EF4-FFF2-40B4-BE49-F238E27FC236}">
                <a16:creationId xmlns:a16="http://schemas.microsoft.com/office/drawing/2014/main" id="{ED0A1D59-A6DE-4C1D-D84F-65C681EB3E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50" dirty="0">
                <a:solidFill>
                  <a:schemeClr val="dk1"/>
                </a:solidFill>
              </a:rPr>
              <a:t>Next, we consider a large benchmark where manually curated situation-specific rubrics are necessary: The Biggen Bench. It is an extensive benchmark designed to assess the performance of LLMs across a variety of tasks using language models, and it stands out due to its use of instance-specific evaluation rubrics, each meticulously curated to ensure detailed and contextually rich assessments. While these human-crafted criteria allow for a fine-grained analysis of models’ performance on each individual case, the manual creation of such detailed rubrics is both labor-intensive and time-consuming. We therefore propose leveraging SPRI to automate the rubric generation process.</a:t>
            </a:r>
          </a:p>
          <a:p>
            <a:pPr marL="0" lvl="0" indent="0" algn="l" rtl="0">
              <a:lnSpc>
                <a:spcPct val="115000"/>
              </a:lnSpc>
              <a:spcBef>
                <a:spcPts val="0"/>
              </a:spcBef>
              <a:spcAft>
                <a:spcPts val="0"/>
              </a:spcAft>
              <a:buNone/>
            </a:pPr>
            <a:endParaRPr lang="en-US" sz="850" dirty="0">
              <a:solidFill>
                <a:schemeClr val="dk1"/>
              </a:solidFill>
            </a:endParaRPr>
          </a:p>
          <a:p>
            <a:pPr marL="0" lvl="0" indent="0" algn="l" rtl="0">
              <a:lnSpc>
                <a:spcPct val="115000"/>
              </a:lnSpc>
              <a:spcBef>
                <a:spcPts val="0"/>
              </a:spcBef>
              <a:spcAft>
                <a:spcPts val="0"/>
              </a:spcAft>
              <a:buNone/>
            </a:pPr>
            <a:r>
              <a:rPr lang="en-US" sz="850" dirty="0">
                <a:solidFill>
                  <a:schemeClr val="dk1"/>
                </a:solidFill>
              </a:rPr>
              <a:t>Results show that LLMs, when guided by SPRI, can produce evaluation rubrics from scratch that align closely with human-annotated ones in quality and contextual specificity for each individual evaluation instance. Notably, LLM-judges evaluated on SPRI-generated rubrics outperform the best-performing MT-Bench Instance-agnostic baseline by an average of 12.1%.</a:t>
            </a:r>
            <a:endParaRPr sz="850" dirty="0">
              <a:solidFill>
                <a:schemeClr val="dk1"/>
              </a:solidFill>
            </a:endParaRPr>
          </a:p>
        </p:txBody>
      </p:sp>
    </p:spTree>
    <p:extLst>
      <p:ext uri="{BB962C8B-B14F-4D97-AF65-F5344CB8AC3E}">
        <p14:creationId xmlns:p14="http://schemas.microsoft.com/office/powerpoint/2010/main" val="1194172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6B00F956-2FDC-E33D-B9B1-D2B9E055A6ED}"/>
            </a:ext>
          </a:extLst>
        </p:cNvPr>
        <p:cNvGrpSpPr/>
        <p:nvPr/>
      </p:nvGrpSpPr>
      <p:grpSpPr>
        <a:xfrm>
          <a:off x="0" y="0"/>
          <a:ext cx="0" cy="0"/>
          <a:chOff x="0" y="0"/>
          <a:chExt cx="0" cy="0"/>
        </a:xfrm>
      </p:grpSpPr>
      <p:sp>
        <p:nvSpPr>
          <p:cNvPr id="59" name="Google Shape;59;g3320adffdbc_0_92:notes">
            <a:extLst>
              <a:ext uri="{FF2B5EF4-FFF2-40B4-BE49-F238E27FC236}">
                <a16:creationId xmlns:a16="http://schemas.microsoft.com/office/drawing/2014/main" id="{848536A3-1377-DC9C-DAFB-0A7ACFBA4E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a:extLst>
              <a:ext uri="{FF2B5EF4-FFF2-40B4-BE49-F238E27FC236}">
                <a16:creationId xmlns:a16="http://schemas.microsoft.com/office/drawing/2014/main" id="{41318A8A-C6E9-6306-2A16-B8E36C2EEC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50" dirty="0">
                <a:solidFill>
                  <a:schemeClr val="dk1"/>
                </a:solidFill>
              </a:rPr>
              <a:t>Next, we consider a large benchmark where manually curated situation-specific rubrics are necessary: The Biggen Bench. It is an extensive benchmark designed to assess the performance of LLMs across a variety of tasks using language models, and it stands out due to its use of instance-specific evaluation rubrics, each meticulously curated to ensure detailed and contextually rich assessments. While these human-crafted criteria allow for a fine-grained analysis of models’ performance on each individual case, the manual creation of such detailed rubrics is both labor-intensive and time-consuming. We therefore propose leveraging SPRI to automate the rubric generation process.</a:t>
            </a:r>
          </a:p>
          <a:p>
            <a:pPr marL="0" lvl="0" indent="0" algn="l" rtl="0">
              <a:lnSpc>
                <a:spcPct val="115000"/>
              </a:lnSpc>
              <a:spcBef>
                <a:spcPts val="0"/>
              </a:spcBef>
              <a:spcAft>
                <a:spcPts val="0"/>
              </a:spcAft>
              <a:buNone/>
            </a:pPr>
            <a:endParaRPr lang="en-US" sz="850" dirty="0">
              <a:solidFill>
                <a:schemeClr val="dk1"/>
              </a:solidFill>
            </a:endParaRPr>
          </a:p>
          <a:p>
            <a:pPr marL="0" lvl="0" indent="0" algn="l" rtl="0">
              <a:lnSpc>
                <a:spcPct val="115000"/>
              </a:lnSpc>
              <a:spcBef>
                <a:spcPts val="0"/>
              </a:spcBef>
              <a:spcAft>
                <a:spcPts val="0"/>
              </a:spcAft>
              <a:buNone/>
            </a:pPr>
            <a:r>
              <a:rPr lang="en-US" sz="850" dirty="0">
                <a:solidFill>
                  <a:schemeClr val="dk1"/>
                </a:solidFill>
              </a:rPr>
              <a:t>Results show that LLMs, when guided by SPRI, can produce evaluation rubrics from scratch that align closely with human-annotated ones in quality and contextual specificity for each individual evaluation instance. Notably, LLM-judges evaluated on SPRI-generated rubrics outperform the best-performing MT-Bench Instance-agnostic baseline by an average of 12.1%.</a:t>
            </a:r>
            <a:endParaRPr sz="850" dirty="0">
              <a:solidFill>
                <a:schemeClr val="dk1"/>
              </a:solidFill>
            </a:endParaRPr>
          </a:p>
        </p:txBody>
      </p:sp>
    </p:spTree>
    <p:extLst>
      <p:ext uri="{BB962C8B-B14F-4D97-AF65-F5344CB8AC3E}">
        <p14:creationId xmlns:p14="http://schemas.microsoft.com/office/powerpoint/2010/main" val="580953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ED24417C-E452-FDFB-7719-ED7174C63AD0}"/>
            </a:ext>
          </a:extLst>
        </p:cNvPr>
        <p:cNvGrpSpPr/>
        <p:nvPr/>
      </p:nvGrpSpPr>
      <p:grpSpPr>
        <a:xfrm>
          <a:off x="0" y="0"/>
          <a:ext cx="0" cy="0"/>
          <a:chOff x="0" y="0"/>
          <a:chExt cx="0" cy="0"/>
        </a:xfrm>
      </p:grpSpPr>
      <p:sp>
        <p:nvSpPr>
          <p:cNvPr id="59" name="Google Shape;59;g3320adffdbc_0_92:notes">
            <a:extLst>
              <a:ext uri="{FF2B5EF4-FFF2-40B4-BE49-F238E27FC236}">
                <a16:creationId xmlns:a16="http://schemas.microsoft.com/office/drawing/2014/main" id="{740E7B26-4AB4-8384-DDB3-606DD2E8EA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a:extLst>
              <a:ext uri="{FF2B5EF4-FFF2-40B4-BE49-F238E27FC236}">
                <a16:creationId xmlns:a16="http://schemas.microsoft.com/office/drawing/2014/main" id="{FEDD3CDC-AB6D-C9C7-0123-62ED95F30F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850" b="0" dirty="0">
                <a:solidFill>
                  <a:schemeClr val="dk1"/>
                </a:solidFill>
              </a:rPr>
              <a:t>Finally, we apply SPRI to a more general setting: generating large-scale synthetic data for supervised fine-tuning. Through evaluating language models fine-tuned on our synthetically generated data, we indirectly assess the capability of SPRI. Results show that </a:t>
            </a:r>
            <a:r>
              <a:rPr lang="en-US" sz="900" b="0" dirty="0"/>
              <a:t>generating synthetic data with SPRI proves effective for fine-tuning base LLMs, resulting in </a:t>
            </a:r>
            <a:r>
              <a:rPr lang="en-US" sz="900" b="0" dirty="0">
                <a:solidFill>
                  <a:srgbClr val="C00000"/>
                </a:solidFill>
              </a:rPr>
              <a:t>substantial improvement on </a:t>
            </a:r>
            <a:r>
              <a:rPr lang="en-US" sz="900" b="0" dirty="0" err="1">
                <a:solidFill>
                  <a:srgbClr val="C00000"/>
                </a:solidFill>
              </a:rPr>
              <a:t>TruthfulQA</a:t>
            </a:r>
            <a:r>
              <a:rPr lang="en-US" sz="900" b="0" dirty="0"/>
              <a:t> (Lin et al., 2022), whilst maintaining performance on other benchmarks (see the paper for details)</a:t>
            </a:r>
            <a:r>
              <a:rPr lang="en-US" sz="850" b="0" dirty="0">
                <a:solidFill>
                  <a:schemeClr val="dk1"/>
                </a:solidFill>
              </a:rPr>
              <a:t>.</a:t>
            </a:r>
            <a:endParaRPr lang="en-US" sz="900" b="0" dirty="0"/>
          </a:p>
        </p:txBody>
      </p:sp>
    </p:spTree>
    <p:extLst>
      <p:ext uri="{BB962C8B-B14F-4D97-AF65-F5344CB8AC3E}">
        <p14:creationId xmlns:p14="http://schemas.microsoft.com/office/powerpoint/2010/main" val="238719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transformer architecture fundamentally changed our relationship with training data. Before 2017, deep learning progress was bottlenecked by the need for massive labeled datasets. Transformers unlocked the ability to learn from the vast amounts of unlabeled text on the internet, shifting the challenge from “how do we label more data?” to “how do we curate better unlabeled data?”</a:t>
            </a:r>
          </a:p>
        </p:txBody>
      </p:sp>
      <p:sp>
        <p:nvSpPr>
          <p:cNvPr id="4" name="Slide Number Placeholder 3"/>
          <p:cNvSpPr>
            <a:spLocks noGrp="1"/>
          </p:cNvSpPr>
          <p:nvPr>
            <p:ph type="sldNum" sz="quarter" idx="5"/>
          </p:nvPr>
        </p:nvSpPr>
        <p:spPr/>
        <p:txBody>
          <a:bodyPr/>
          <a:lstStyle/>
          <a:p>
            <a:fld id="{5534D50C-B8E4-2C43-82F8-BC532BA9F47D}" type="slidenum">
              <a:rPr lang="en-US" smtClean="0"/>
              <a:t>4</a:t>
            </a:fld>
            <a:endParaRPr lang="en-US"/>
          </a:p>
        </p:txBody>
      </p:sp>
    </p:spTree>
    <p:extLst>
      <p:ext uri="{BB962C8B-B14F-4D97-AF65-F5344CB8AC3E}">
        <p14:creationId xmlns:p14="http://schemas.microsoft.com/office/powerpoint/2010/main" val="3141075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numbers illustrate the exponential growth in data requirements enabled by the transformer architecture. Notice how data requirements often grow faster than parameter counts. GPT-4’s training data is estimated to be 20-100x larger than GPT-3’s, while having only ~10x more parameters. This highlights why data quality and efficiency have become critical concerns in the post-transformer era.</a:t>
            </a:r>
          </a:p>
          <a:p>
            <a:endParaRPr lang="en-US" dirty="0"/>
          </a:p>
          <a:p>
            <a:endParaRPr lang="en-US" dirty="0"/>
          </a:p>
          <a:p>
            <a:r>
              <a:rPr lang="en-US" dirty="0"/>
              <a:t>Understanding the composition of training data helps us appreciate both the opportunities and challenges. Web crawl data provides scale but comes with quality issues (biases and misinformation). Academic papers provide accuracy but limited scope. Books – limited by copyright. Each source contributes different strengths and weaknesses to the final model.</a:t>
            </a:r>
          </a:p>
          <a:p>
            <a:endParaRPr lang="en-US" dirty="0"/>
          </a:p>
          <a:p>
            <a:pPr marL="0" lvl="0" indent="0">
              <a:buNone/>
            </a:pPr>
            <a:r>
              <a:rPr lang="en-US" b="1" dirty="0"/>
              <a:t>Common Crawl Web Data (60-70%)</a:t>
            </a:r>
            <a:r>
              <a:rPr lang="en-US" dirty="0"/>
              <a:t> - Web pages, forums, blogs - Quality varies dramatically - Contains biases and misinformation</a:t>
            </a:r>
          </a:p>
          <a:p>
            <a:pPr marL="0" lvl="0" indent="0">
              <a:buNone/>
            </a:pPr>
            <a:r>
              <a:rPr lang="en-US" b="1" dirty="0"/>
              <a:t>Books and Literature (10-15%)</a:t>
            </a:r>
            <a:r>
              <a:rPr lang="en-US" dirty="0"/>
              <a:t> - Project Gutenberg, book corpora - High-quality, structured text - Limited by copyright</a:t>
            </a:r>
          </a:p>
          <a:p>
            <a:pPr marL="0" lvl="0" indent="0">
              <a:buNone/>
            </a:pPr>
            <a:r>
              <a:rPr lang="en-US" b="1" dirty="0"/>
              <a:t>Academic Papers and References (5-10%)</a:t>
            </a:r>
            <a:r>
              <a:rPr lang="en-US" dirty="0"/>
              <a:t> - </a:t>
            </a:r>
            <a:r>
              <a:rPr lang="en-US" dirty="0" err="1"/>
              <a:t>ArXiv</a:t>
            </a:r>
            <a:r>
              <a:rPr lang="en-US" dirty="0"/>
              <a:t>, academic databases - High-quality, factual content - Specialized vocabulary</a:t>
            </a:r>
          </a:p>
          <a:p>
            <a:pPr marL="0" lvl="0" indent="0">
              <a:buNone/>
            </a:pPr>
            <a:r>
              <a:rPr lang="en-US" b="1" dirty="0"/>
              <a:t>News and Journalism (5-10%)</a:t>
            </a:r>
            <a:r>
              <a:rPr lang="en-US" dirty="0"/>
              <a:t> - News articles, editorials - Current events, diverse topics - Potential bias concerns</a:t>
            </a:r>
          </a:p>
          <a:p>
            <a:pPr marL="0" lvl="0" indent="0">
              <a:buNone/>
            </a:pPr>
            <a:r>
              <a:rPr lang="en-US" b="1" dirty="0"/>
              <a:t>Code Repositories (3-8%)</a:t>
            </a:r>
            <a:r>
              <a:rPr lang="en-US" dirty="0"/>
              <a:t> - GitHub, programming sites - Structured, logical content - Multiple programming languages</a:t>
            </a:r>
          </a:p>
          <a:p>
            <a:endParaRPr lang="en-US" dirty="0"/>
          </a:p>
        </p:txBody>
      </p:sp>
      <p:sp>
        <p:nvSpPr>
          <p:cNvPr id="4" name="Slide Number Placeholder 3"/>
          <p:cNvSpPr>
            <a:spLocks noGrp="1"/>
          </p:cNvSpPr>
          <p:nvPr>
            <p:ph type="sldNum" sz="quarter" idx="5"/>
          </p:nvPr>
        </p:nvSpPr>
        <p:spPr/>
        <p:txBody>
          <a:bodyPr/>
          <a:lstStyle/>
          <a:p>
            <a:fld id="{5534D50C-B8E4-2C43-82F8-BC532BA9F47D}" type="slidenum">
              <a:rPr lang="en-US" smtClean="0"/>
              <a:t>5</a:t>
            </a:fld>
            <a:endParaRPr lang="en-US"/>
          </a:p>
        </p:txBody>
      </p:sp>
    </p:spTree>
    <p:extLst>
      <p:ext uri="{BB962C8B-B14F-4D97-AF65-F5344CB8AC3E}">
        <p14:creationId xmlns:p14="http://schemas.microsoft.com/office/powerpoint/2010/main" val="1853483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Diversity isn’t just about fairness—it’s about performance. Models trained on diverse data generalize better, are more robust to edge cases, and can serve a broader range of users effectively. Each dimension of diversity contributes to model capability.</a:t>
            </a:r>
          </a:p>
          <a:p>
            <a:r>
              <a:rPr lang="en-US" dirty="0"/>
              <a:t>Measuring diversity requires sophisticated approaches beyond simple counting. These metrics help us understand where our training data is lacking and guide targeted improvement efforts.</a:t>
            </a:r>
          </a:p>
        </p:txBody>
      </p:sp>
      <p:sp>
        <p:nvSpPr>
          <p:cNvPr id="4" name="Slide Number Placeholder 3"/>
          <p:cNvSpPr>
            <a:spLocks noGrp="1"/>
          </p:cNvSpPr>
          <p:nvPr>
            <p:ph type="sldNum" sz="quarter" idx="5"/>
          </p:nvPr>
        </p:nvSpPr>
        <p:spPr/>
        <p:txBody>
          <a:bodyPr/>
          <a:lstStyle/>
          <a:p>
            <a:fld id="{5534D50C-B8E4-2C43-82F8-BC532BA9F47D}" type="slidenum">
              <a:rPr lang="en-US" smtClean="0"/>
              <a:t>6</a:t>
            </a:fld>
            <a:endParaRPr lang="en-US"/>
          </a:p>
        </p:txBody>
      </p:sp>
    </p:spTree>
    <p:extLst>
      <p:ext uri="{BB962C8B-B14F-4D97-AF65-F5344CB8AC3E}">
        <p14:creationId xmlns:p14="http://schemas.microsoft.com/office/powerpoint/2010/main" val="2452397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internet’s content distribution doesn’t reflect global population distribution. This creates models that work well for English speakers in developed countries but poorly for the majority of the world’s population.</a:t>
            </a:r>
            <a:endParaRPr lang="en-US" dirty="0"/>
          </a:p>
        </p:txBody>
      </p:sp>
      <p:sp>
        <p:nvSpPr>
          <p:cNvPr id="4" name="Slide Number Placeholder 3"/>
          <p:cNvSpPr>
            <a:spLocks noGrp="1"/>
          </p:cNvSpPr>
          <p:nvPr>
            <p:ph type="sldNum" sz="quarter" idx="5"/>
          </p:nvPr>
        </p:nvSpPr>
        <p:spPr/>
        <p:txBody>
          <a:bodyPr/>
          <a:lstStyle/>
          <a:p>
            <a:fld id="{5534D50C-B8E4-2C43-82F8-BC532BA9F47D}" type="slidenum">
              <a:rPr lang="en-US" smtClean="0"/>
              <a:t>7</a:t>
            </a:fld>
            <a:endParaRPr lang="en-US"/>
          </a:p>
        </p:txBody>
      </p:sp>
    </p:spTree>
    <p:extLst>
      <p:ext uri="{BB962C8B-B14F-4D97-AF65-F5344CB8AC3E}">
        <p14:creationId xmlns:p14="http://schemas.microsoft.com/office/powerpoint/2010/main" val="2632480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approaching what researchers call “peak data”—the point where the easily accessible, high-quality human-generated text has been largely exhausted. This isn’t a distant problem; it’s happening now and will intensify over the next 5 years.</a:t>
            </a:r>
          </a:p>
          <a:p>
            <a:pPr algn="l">
              <a:spcAft>
                <a:spcPts val="1500"/>
              </a:spcAft>
              <a:buNone/>
            </a:pPr>
            <a:r>
              <a:rPr lang="en-US" b="0" i="0" dirty="0">
                <a:solidFill>
                  <a:srgbClr val="3E555E"/>
                </a:solidFill>
                <a:effectLst/>
                <a:latin typeface="Messina Sans"/>
              </a:rPr>
              <a:t>80% confidence interval is that the data stock will be fully utilized at some point between 2026 and 2032.</a:t>
            </a:r>
          </a:p>
          <a:p>
            <a:pPr>
              <a:buNone/>
            </a:pPr>
            <a:r>
              <a:rPr lang="en-US" dirty="0"/>
              <a:t>High-quality data is becoming a strategic asset, with companies paying premium prices for exclusive access. This is fundamentally changing the economics of AI development.</a:t>
            </a:r>
            <a:br>
              <a:rPr lang="en-US" dirty="0"/>
            </a:br>
            <a:endParaRPr lang="en-US" dirty="0"/>
          </a:p>
        </p:txBody>
      </p:sp>
      <p:sp>
        <p:nvSpPr>
          <p:cNvPr id="4" name="Slide Number Placeholder 3"/>
          <p:cNvSpPr>
            <a:spLocks noGrp="1"/>
          </p:cNvSpPr>
          <p:nvPr>
            <p:ph type="sldNum" sz="quarter" idx="5"/>
          </p:nvPr>
        </p:nvSpPr>
        <p:spPr/>
        <p:txBody>
          <a:bodyPr/>
          <a:lstStyle/>
          <a:p>
            <a:fld id="{5534D50C-B8E4-2C43-82F8-BC532BA9F47D}" type="slidenum">
              <a:rPr lang="en-US" smtClean="0"/>
              <a:t>8</a:t>
            </a:fld>
            <a:endParaRPr lang="en-US"/>
          </a:p>
        </p:txBody>
      </p:sp>
    </p:spTree>
    <p:extLst>
      <p:ext uri="{BB962C8B-B14F-4D97-AF65-F5344CB8AC3E}">
        <p14:creationId xmlns:p14="http://schemas.microsoft.com/office/powerpoint/2010/main" val="374977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Graphik Web"/>
              </a:rPr>
              <a:t>By 2024, Gartner predicted that 60% of data for AI will be synthetic.</a:t>
            </a:r>
            <a:endParaRPr lang="en-US" dirty="0"/>
          </a:p>
          <a:p>
            <a:r>
              <a:rPr lang="en-US" dirty="0"/>
              <a:t>Synthetic data isn’t a new concept, but its application to LLM training has accelerated dramatically. </a:t>
            </a:r>
          </a:p>
          <a:p>
            <a:r>
              <a:rPr lang="en-US" dirty="0"/>
              <a:t>It’s evolved from a niche technique to a mainstream necessity driven by the convergence of data scarcity, privacy concerns, and performance requirements.</a:t>
            </a:r>
          </a:p>
          <a:p>
            <a:endParaRPr lang="en-US" dirty="0"/>
          </a:p>
          <a:p>
            <a:r>
              <a:rPr lang="en-US" dirty="0"/>
              <a:t>Availability - synthetic data can address data deficits and representation concerns by “completing” training</a:t>
            </a:r>
          </a:p>
          <a:p>
            <a:r>
              <a:rPr lang="en-US" dirty="0"/>
              <a:t>datasets for AI systems</a:t>
            </a:r>
          </a:p>
          <a:p>
            <a:endParaRPr lang="en-US" dirty="0"/>
          </a:p>
          <a:p>
            <a:r>
              <a:rPr lang="en-US" dirty="0"/>
              <a:t>Privacy - synthetic data should not represent actual people, and so should not contain any personally identifiable</a:t>
            </a:r>
          </a:p>
          <a:p>
            <a:r>
              <a:rPr lang="en-US" dirty="0"/>
              <a:t>information that might harm them in the case of a breach</a:t>
            </a:r>
          </a:p>
          <a:p>
            <a:endParaRPr lang="en-US" dirty="0"/>
          </a:p>
          <a:p>
            <a:r>
              <a:rPr lang="en-US" dirty="0"/>
              <a:t>Bias reduction - can address imbalanced training datasets that lead to AI bias, as in the case of gender,</a:t>
            </a:r>
          </a:p>
          <a:p>
            <a:r>
              <a:rPr lang="en-US" dirty="0"/>
              <a:t>or racial bias</a:t>
            </a:r>
          </a:p>
          <a:p>
            <a:endParaRPr lang="en-US" dirty="0"/>
          </a:p>
          <a:p>
            <a:r>
              <a:rPr lang="en-US" dirty="0"/>
              <a:t>Compliance - can be used to train AI models when the use of real data is restricted by data protection</a:t>
            </a:r>
          </a:p>
          <a:p>
            <a:r>
              <a:rPr lang="en-US" dirty="0"/>
              <a:t>policies or legislation, such as in the medical field</a:t>
            </a:r>
          </a:p>
          <a:p>
            <a:endParaRPr lang="en-US" dirty="0"/>
          </a:p>
          <a:p>
            <a:r>
              <a:rPr lang="en-US" dirty="0"/>
              <a:t>Cost – can have cost benefits, although we need to factor computational and environmental cost</a:t>
            </a:r>
          </a:p>
        </p:txBody>
      </p:sp>
      <p:sp>
        <p:nvSpPr>
          <p:cNvPr id="4" name="Slide Number Placeholder 3"/>
          <p:cNvSpPr>
            <a:spLocks noGrp="1"/>
          </p:cNvSpPr>
          <p:nvPr>
            <p:ph type="sldNum" sz="quarter" idx="5"/>
          </p:nvPr>
        </p:nvSpPr>
        <p:spPr/>
        <p:txBody>
          <a:bodyPr/>
          <a:lstStyle/>
          <a:p>
            <a:fld id="{5534D50C-B8E4-2C43-82F8-BC532BA9F47D}" type="slidenum">
              <a:rPr lang="en-US" smtClean="0"/>
              <a:t>9</a:t>
            </a:fld>
            <a:endParaRPr lang="en-US"/>
          </a:p>
        </p:txBody>
      </p:sp>
    </p:spTree>
    <p:extLst>
      <p:ext uri="{BB962C8B-B14F-4D97-AF65-F5344CB8AC3E}">
        <p14:creationId xmlns:p14="http://schemas.microsoft.com/office/powerpoint/2010/main" val="1772088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every one, my name is Hongli Zhan, and I am here to present our work "SPRI: Aligning Large Language Models with Context-Situated Principles" at ICML 2025.</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320adffdb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900" dirty="0">
                <a:latin typeface="Source Sans Pro" panose="020B0503030403020204" pitchFamily="34" charset="0"/>
                <a:ea typeface="Source Sans Pro" panose="020B0503030403020204" pitchFamily="34" charset="0"/>
              </a:rPr>
              <a:t>Constitutional AI works great for aligning LLMs, but its principles can be too </a:t>
            </a:r>
            <a:r>
              <a:rPr lang="en-US" sz="900" i="1" dirty="0">
                <a:solidFill>
                  <a:srgbClr val="980000"/>
                </a:solidFill>
                <a:latin typeface="Source Sans Pro" panose="020B0503030403020204" pitchFamily="34" charset="0"/>
                <a:ea typeface="Source Sans Pro" panose="020B0503030403020204" pitchFamily="34" charset="0"/>
              </a:rPr>
              <a:t>generic</a:t>
            </a:r>
            <a:r>
              <a:rPr lang="en-US" sz="900" dirty="0">
                <a:latin typeface="Source Sans Pro" panose="020B0503030403020204" pitchFamily="34" charset="0"/>
                <a:ea typeface="Source Sans Pro" panose="020B0503030403020204" pitchFamily="34" charset="0"/>
              </a:rPr>
              <a:t> to interpret in a given context. For example, when providing emotional support to a user in distress, a generic rule that avoids harmful, unethical, or socially biased content would not be fit to the context.</a:t>
            </a:r>
          </a:p>
          <a:p>
            <a:pPr marL="0" lvl="0" indent="0" algn="l" rtl="0">
              <a:spcBef>
                <a:spcPts val="0"/>
              </a:spcBef>
              <a:spcAft>
                <a:spcPts val="1200"/>
              </a:spcAft>
              <a:buNone/>
            </a:pPr>
            <a:endParaRPr lang="en-US" sz="900" dirty="0">
              <a:latin typeface="Source Sans Pro" panose="020B0503030403020204" pitchFamily="34" charset="0"/>
              <a:ea typeface="Source Sans Pro" panose="020B0503030403020204" pitchFamily="34" charset="0"/>
            </a:endParaRPr>
          </a:p>
          <a:p>
            <a:pPr marL="0" marR="0" lvl="0" indent="0" algn="l" defTabSz="914400" rtl="0" eaLnBrk="1" fontAlgn="auto" latinLnBrk="0" hangingPunct="1">
              <a:lnSpc>
                <a:spcPct val="100000"/>
              </a:lnSpc>
              <a:spcBef>
                <a:spcPts val="0"/>
              </a:spcBef>
              <a:spcAft>
                <a:spcPts val="1200"/>
              </a:spcAft>
              <a:buClr>
                <a:srgbClr val="000000"/>
              </a:buClr>
              <a:buSzPts val="1100"/>
              <a:buFont typeface="Arial"/>
              <a:buNone/>
              <a:tabLst/>
              <a:defRPr/>
            </a:pPr>
            <a:r>
              <a:rPr lang="en-US" sz="900" dirty="0">
                <a:latin typeface="Source Sans Pro" panose="020B0503030403020204" pitchFamily="34" charset="0"/>
                <a:ea typeface="Source Sans Pro" panose="020B0503030403020204" pitchFamily="34" charset="0"/>
              </a:rPr>
              <a:t>That raises the question: Can we tailor the constitutional principles to each individual query, while minimizing the human efforts needed for annotations? As the green box shows, </a:t>
            </a:r>
            <a:r>
              <a:rPr lang="en-US" sz="900" dirty="0">
                <a:solidFill>
                  <a:srgbClr val="C00000"/>
                </a:solidFill>
                <a:latin typeface="Source Sans Pro"/>
                <a:ea typeface="Source Sans Pro"/>
                <a:sym typeface="Source Sans Pro"/>
              </a:rPr>
              <a:t>s</a:t>
            </a:r>
            <a:r>
              <a:rPr lang="en-US" sz="900" dirty="0">
                <a:solidFill>
                  <a:srgbClr val="C00000"/>
                </a:solidFill>
                <a:latin typeface="Source Sans Pro"/>
                <a:ea typeface="Source Sans Pro"/>
                <a:cs typeface="Source Sans Pro"/>
                <a:sym typeface="Source Sans Pro"/>
              </a:rPr>
              <a:t>uch an approach would be more </a:t>
            </a:r>
            <a:r>
              <a:rPr lang="en-US" altLang="zh-CN" sz="900" i="1" dirty="0">
                <a:solidFill>
                  <a:srgbClr val="C00000"/>
                </a:solidFill>
                <a:latin typeface="Source Sans Pro"/>
                <a:ea typeface="Source Sans Pro"/>
                <a:cs typeface="Source Sans Pro"/>
                <a:sym typeface="Source Sans Pro"/>
              </a:rPr>
              <a:t>context-</a:t>
            </a:r>
            <a:r>
              <a:rPr lang="en-US" altLang="zh-CN" sz="900" dirty="0">
                <a:solidFill>
                  <a:srgbClr val="C00000"/>
                </a:solidFill>
                <a:latin typeface="Source Sans Pro"/>
                <a:ea typeface="Source Sans Pro"/>
                <a:cs typeface="Source Sans Pro"/>
                <a:sym typeface="Source Sans Pro"/>
              </a:rPr>
              <a:t> </a:t>
            </a:r>
            <a:r>
              <a:rPr lang="en-US" sz="900" dirty="0">
                <a:solidFill>
                  <a:srgbClr val="C00000"/>
                </a:solidFill>
                <a:latin typeface="Source Sans Pro"/>
                <a:ea typeface="Source Sans Pro"/>
                <a:cs typeface="Source Sans Pro"/>
                <a:sym typeface="Source Sans Pro"/>
              </a:rPr>
              <a:t>and </a:t>
            </a:r>
            <a:r>
              <a:rPr lang="en-US" altLang="zh-CN" sz="900" i="1" dirty="0">
                <a:solidFill>
                  <a:srgbClr val="C00000"/>
                </a:solidFill>
                <a:latin typeface="Source Sans Pro"/>
                <a:ea typeface="Source Sans Pro"/>
                <a:cs typeface="Source Sans Pro"/>
                <a:sym typeface="Source Sans Pro"/>
              </a:rPr>
              <a:t>instance-specific.</a:t>
            </a:r>
            <a:endParaRPr lang="en-US" sz="900" dirty="0">
              <a:solidFill>
                <a:srgbClr val="C00000"/>
              </a:solidFill>
              <a:latin typeface="Source Sans Pro"/>
              <a:ea typeface="Source Sans Pro"/>
              <a:cs typeface="Source Sans Pro"/>
              <a:sym typeface="Source Sans Pr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C3255-B529-DA4C-52DB-71FCE4DB6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DA16FF-3DF2-09A8-C575-A268D125DD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8A50C8-1F28-6D73-E37E-A1D14C74C8E5}"/>
              </a:ext>
            </a:extLst>
          </p:cNvPr>
          <p:cNvSpPr>
            <a:spLocks noGrp="1"/>
          </p:cNvSpPr>
          <p:nvPr>
            <p:ph type="dt" sz="half" idx="10"/>
          </p:nvPr>
        </p:nvSpPr>
        <p:spPr/>
        <p:txBody>
          <a:bodyPr/>
          <a:lstStyle/>
          <a:p>
            <a:fld id="{8C6B356C-7DB5-2743-BEE3-38430509528E}" type="datetimeFigureOut">
              <a:rPr lang="en-US" smtClean="0"/>
              <a:t>7/11/2025</a:t>
            </a:fld>
            <a:endParaRPr lang="en-US"/>
          </a:p>
        </p:txBody>
      </p:sp>
      <p:sp>
        <p:nvSpPr>
          <p:cNvPr id="5" name="Footer Placeholder 4">
            <a:extLst>
              <a:ext uri="{FF2B5EF4-FFF2-40B4-BE49-F238E27FC236}">
                <a16:creationId xmlns:a16="http://schemas.microsoft.com/office/drawing/2014/main" id="{83BB039D-EB0B-2DE4-EA8C-746390223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B8CFC0-9572-C6B5-6686-7EEAEA9BD60A}"/>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2661433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9D42F-002E-D2DB-4E0D-8B29848B65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8CC14D-4F04-2CF1-07DD-1A49ED7C34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48A7C-72A4-3F3A-70A7-974D490D879C}"/>
              </a:ext>
            </a:extLst>
          </p:cNvPr>
          <p:cNvSpPr>
            <a:spLocks noGrp="1"/>
          </p:cNvSpPr>
          <p:nvPr>
            <p:ph type="dt" sz="half" idx="10"/>
          </p:nvPr>
        </p:nvSpPr>
        <p:spPr/>
        <p:txBody>
          <a:bodyPr/>
          <a:lstStyle/>
          <a:p>
            <a:fld id="{8C6B356C-7DB5-2743-BEE3-38430509528E}" type="datetimeFigureOut">
              <a:rPr lang="en-US" smtClean="0"/>
              <a:t>7/11/2025</a:t>
            </a:fld>
            <a:endParaRPr lang="en-US"/>
          </a:p>
        </p:txBody>
      </p:sp>
      <p:sp>
        <p:nvSpPr>
          <p:cNvPr id="5" name="Footer Placeholder 4">
            <a:extLst>
              <a:ext uri="{FF2B5EF4-FFF2-40B4-BE49-F238E27FC236}">
                <a16:creationId xmlns:a16="http://schemas.microsoft.com/office/drawing/2014/main" id="{458C6D71-67B3-055C-08D5-8860F447AD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05160-6390-9C88-882E-1E9A27863623}"/>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3911411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640BA3-4C92-ED46-C7C3-3F1047785C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A120A7-4052-44A4-43CF-32EC4953E1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A444B4-223B-1FF1-309F-129EC8351AD8}"/>
              </a:ext>
            </a:extLst>
          </p:cNvPr>
          <p:cNvSpPr>
            <a:spLocks noGrp="1"/>
          </p:cNvSpPr>
          <p:nvPr>
            <p:ph type="dt" sz="half" idx="10"/>
          </p:nvPr>
        </p:nvSpPr>
        <p:spPr/>
        <p:txBody>
          <a:bodyPr/>
          <a:lstStyle/>
          <a:p>
            <a:fld id="{8C6B356C-7DB5-2743-BEE3-38430509528E}" type="datetimeFigureOut">
              <a:rPr lang="en-US" smtClean="0"/>
              <a:t>7/11/2025</a:t>
            </a:fld>
            <a:endParaRPr lang="en-US"/>
          </a:p>
        </p:txBody>
      </p:sp>
      <p:sp>
        <p:nvSpPr>
          <p:cNvPr id="5" name="Footer Placeholder 4">
            <a:extLst>
              <a:ext uri="{FF2B5EF4-FFF2-40B4-BE49-F238E27FC236}">
                <a16:creationId xmlns:a16="http://schemas.microsoft.com/office/drawing/2014/main" id="{277391EC-66FA-B4F1-BF4F-081BEF477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B8FC9-57AB-1B0F-F50B-BF3BD6EB62D8}"/>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2765427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6363186" y="713705"/>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9398651" y="713705"/>
            <a:ext cx="2481638" cy="185803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6363186" y="3759417"/>
            <a:ext cx="2481638" cy="186032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9398651" y="3759418"/>
            <a:ext cx="2481638" cy="1860326"/>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3332555" y="713704"/>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3332555" y="3759417"/>
            <a:ext cx="2481638" cy="186032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1211326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3956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B314D-C773-FD21-52AA-565D24F471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D578A5-04AB-14A8-99B8-7482C55515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4C597A-CC39-4630-2103-4EFD759DB7C7}"/>
              </a:ext>
            </a:extLst>
          </p:cNvPr>
          <p:cNvSpPr>
            <a:spLocks noGrp="1"/>
          </p:cNvSpPr>
          <p:nvPr>
            <p:ph type="dt" sz="half" idx="10"/>
          </p:nvPr>
        </p:nvSpPr>
        <p:spPr/>
        <p:txBody>
          <a:bodyPr/>
          <a:lstStyle/>
          <a:p>
            <a:fld id="{8C6B356C-7DB5-2743-BEE3-38430509528E}" type="datetimeFigureOut">
              <a:rPr lang="en-US" smtClean="0"/>
              <a:t>7/11/2025</a:t>
            </a:fld>
            <a:endParaRPr lang="en-US"/>
          </a:p>
        </p:txBody>
      </p:sp>
      <p:sp>
        <p:nvSpPr>
          <p:cNvPr id="5" name="Footer Placeholder 4">
            <a:extLst>
              <a:ext uri="{FF2B5EF4-FFF2-40B4-BE49-F238E27FC236}">
                <a16:creationId xmlns:a16="http://schemas.microsoft.com/office/drawing/2014/main" id="{032DE84F-BEFD-23E7-9E1B-EC9CC82399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473061-7313-6CDB-960F-F9F8321C4C65}"/>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251876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FAAA-BD3E-DD88-B7C7-963198F5C3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0DCFA9-0338-DC11-D10F-CBA9EC71D5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0056BF-C94A-9489-52A8-A02E045C055B}"/>
              </a:ext>
            </a:extLst>
          </p:cNvPr>
          <p:cNvSpPr>
            <a:spLocks noGrp="1"/>
          </p:cNvSpPr>
          <p:nvPr>
            <p:ph type="dt" sz="half" idx="10"/>
          </p:nvPr>
        </p:nvSpPr>
        <p:spPr/>
        <p:txBody>
          <a:bodyPr/>
          <a:lstStyle/>
          <a:p>
            <a:fld id="{8C6B356C-7DB5-2743-BEE3-38430509528E}" type="datetimeFigureOut">
              <a:rPr lang="en-US" smtClean="0"/>
              <a:t>7/11/2025</a:t>
            </a:fld>
            <a:endParaRPr lang="en-US"/>
          </a:p>
        </p:txBody>
      </p:sp>
      <p:sp>
        <p:nvSpPr>
          <p:cNvPr id="5" name="Footer Placeholder 4">
            <a:extLst>
              <a:ext uri="{FF2B5EF4-FFF2-40B4-BE49-F238E27FC236}">
                <a16:creationId xmlns:a16="http://schemas.microsoft.com/office/drawing/2014/main" id="{DE3D8A29-0BAB-104B-99BD-3DB3CCC75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5FD50D-19B8-36CA-5529-D840A98E897F}"/>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2913826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B04F3-B9E5-6551-20AA-2A98424D6D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492064-AF66-5CBD-47EE-91A85F4911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0D6225-3C26-028B-B83A-455877DF2C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887EF2-564A-162F-3975-B28CCEBCD33A}"/>
              </a:ext>
            </a:extLst>
          </p:cNvPr>
          <p:cNvSpPr>
            <a:spLocks noGrp="1"/>
          </p:cNvSpPr>
          <p:nvPr>
            <p:ph type="dt" sz="half" idx="10"/>
          </p:nvPr>
        </p:nvSpPr>
        <p:spPr/>
        <p:txBody>
          <a:bodyPr/>
          <a:lstStyle/>
          <a:p>
            <a:fld id="{8C6B356C-7DB5-2743-BEE3-38430509528E}" type="datetimeFigureOut">
              <a:rPr lang="en-US" smtClean="0"/>
              <a:t>7/11/2025</a:t>
            </a:fld>
            <a:endParaRPr lang="en-US"/>
          </a:p>
        </p:txBody>
      </p:sp>
      <p:sp>
        <p:nvSpPr>
          <p:cNvPr id="6" name="Footer Placeholder 5">
            <a:extLst>
              <a:ext uri="{FF2B5EF4-FFF2-40B4-BE49-F238E27FC236}">
                <a16:creationId xmlns:a16="http://schemas.microsoft.com/office/drawing/2014/main" id="{48BB857D-A48D-4E41-F9F4-7CD6189B3C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E6CD10-C055-2CA1-A433-2331BC428DC2}"/>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4197633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3C16-DAC0-28C3-6E36-85FE216740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520680-8238-3A6B-2589-52BB43C7E2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00CED5-1FCB-B810-6F58-31A43C48E3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38D566-7A03-4835-1CF9-19A3263AE6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4578BF-2D2E-0B9B-5F6B-F020DC9279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713CC7-9F16-15D2-1670-8475BED9F38F}"/>
              </a:ext>
            </a:extLst>
          </p:cNvPr>
          <p:cNvSpPr>
            <a:spLocks noGrp="1"/>
          </p:cNvSpPr>
          <p:nvPr>
            <p:ph type="dt" sz="half" idx="10"/>
          </p:nvPr>
        </p:nvSpPr>
        <p:spPr/>
        <p:txBody>
          <a:bodyPr/>
          <a:lstStyle/>
          <a:p>
            <a:fld id="{8C6B356C-7DB5-2743-BEE3-38430509528E}" type="datetimeFigureOut">
              <a:rPr lang="en-US" smtClean="0"/>
              <a:t>7/11/2025</a:t>
            </a:fld>
            <a:endParaRPr lang="en-US"/>
          </a:p>
        </p:txBody>
      </p:sp>
      <p:sp>
        <p:nvSpPr>
          <p:cNvPr id="8" name="Footer Placeholder 7">
            <a:extLst>
              <a:ext uri="{FF2B5EF4-FFF2-40B4-BE49-F238E27FC236}">
                <a16:creationId xmlns:a16="http://schemas.microsoft.com/office/drawing/2014/main" id="{320FB195-CAAD-7EC2-F27D-EEF910C9CD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C90B9D-A2D9-0A8B-F69B-4DD8A4FB6C1D}"/>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645621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B4FB1-C6F6-D5CC-56DE-52AC12C8A3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987EB7-B91D-E04D-2BDF-5F8E3412BEC6}"/>
              </a:ext>
            </a:extLst>
          </p:cNvPr>
          <p:cNvSpPr>
            <a:spLocks noGrp="1"/>
          </p:cNvSpPr>
          <p:nvPr>
            <p:ph type="dt" sz="half" idx="10"/>
          </p:nvPr>
        </p:nvSpPr>
        <p:spPr/>
        <p:txBody>
          <a:bodyPr/>
          <a:lstStyle/>
          <a:p>
            <a:fld id="{8C6B356C-7DB5-2743-BEE3-38430509528E}" type="datetimeFigureOut">
              <a:rPr lang="en-US" smtClean="0"/>
              <a:t>7/11/2025</a:t>
            </a:fld>
            <a:endParaRPr lang="en-US"/>
          </a:p>
        </p:txBody>
      </p:sp>
      <p:sp>
        <p:nvSpPr>
          <p:cNvPr id="4" name="Footer Placeholder 3">
            <a:extLst>
              <a:ext uri="{FF2B5EF4-FFF2-40B4-BE49-F238E27FC236}">
                <a16:creationId xmlns:a16="http://schemas.microsoft.com/office/drawing/2014/main" id="{E0B51851-2D67-B9A1-3A3A-46D6111CC7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9C1DCC-82D6-B659-373C-E423B09CAE5F}"/>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9291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007BE6-FAF8-AF21-F8B0-77474FDA4087}"/>
              </a:ext>
            </a:extLst>
          </p:cNvPr>
          <p:cNvSpPr>
            <a:spLocks noGrp="1"/>
          </p:cNvSpPr>
          <p:nvPr>
            <p:ph type="dt" sz="half" idx="10"/>
          </p:nvPr>
        </p:nvSpPr>
        <p:spPr/>
        <p:txBody>
          <a:bodyPr/>
          <a:lstStyle/>
          <a:p>
            <a:fld id="{8C6B356C-7DB5-2743-BEE3-38430509528E}" type="datetimeFigureOut">
              <a:rPr lang="en-US" smtClean="0"/>
              <a:t>7/11/2025</a:t>
            </a:fld>
            <a:endParaRPr lang="en-US"/>
          </a:p>
        </p:txBody>
      </p:sp>
      <p:sp>
        <p:nvSpPr>
          <p:cNvPr id="3" name="Footer Placeholder 2">
            <a:extLst>
              <a:ext uri="{FF2B5EF4-FFF2-40B4-BE49-F238E27FC236}">
                <a16:creationId xmlns:a16="http://schemas.microsoft.com/office/drawing/2014/main" id="{0CE0C898-1D8F-EAE8-EDC5-19F31E6C84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40BC01-6A39-4595-6325-B5EC169DF846}"/>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2523760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85202-30D0-50B2-89ED-B154E6A52A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5929D8-45F5-9FB3-1A4D-89FCD2A7F4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C872BE-7049-F174-75B8-B246CF749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085456-0509-2473-5DF2-E3D7F5EA2E74}"/>
              </a:ext>
            </a:extLst>
          </p:cNvPr>
          <p:cNvSpPr>
            <a:spLocks noGrp="1"/>
          </p:cNvSpPr>
          <p:nvPr>
            <p:ph type="dt" sz="half" idx="10"/>
          </p:nvPr>
        </p:nvSpPr>
        <p:spPr/>
        <p:txBody>
          <a:bodyPr/>
          <a:lstStyle/>
          <a:p>
            <a:fld id="{8C6B356C-7DB5-2743-BEE3-38430509528E}" type="datetimeFigureOut">
              <a:rPr lang="en-US" smtClean="0"/>
              <a:t>7/11/2025</a:t>
            </a:fld>
            <a:endParaRPr lang="en-US"/>
          </a:p>
        </p:txBody>
      </p:sp>
      <p:sp>
        <p:nvSpPr>
          <p:cNvPr id="6" name="Footer Placeholder 5">
            <a:extLst>
              <a:ext uri="{FF2B5EF4-FFF2-40B4-BE49-F238E27FC236}">
                <a16:creationId xmlns:a16="http://schemas.microsoft.com/office/drawing/2014/main" id="{A98A1801-F459-815C-A3F2-ECA0EBA2A8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2D7587-4EFC-DBDE-C652-8A62DB5FFC56}"/>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2246846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2C12-2C9F-D4F8-8BDB-DABBBB66F1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41B8EE-1F54-D7C7-FCE5-94319DB4C0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95E16A-B61A-B878-E88D-CFE26E1AC4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08B154-711D-03CB-E173-9A77FD8B9C0F}"/>
              </a:ext>
            </a:extLst>
          </p:cNvPr>
          <p:cNvSpPr>
            <a:spLocks noGrp="1"/>
          </p:cNvSpPr>
          <p:nvPr>
            <p:ph type="dt" sz="half" idx="10"/>
          </p:nvPr>
        </p:nvSpPr>
        <p:spPr/>
        <p:txBody>
          <a:bodyPr/>
          <a:lstStyle/>
          <a:p>
            <a:fld id="{8C6B356C-7DB5-2743-BEE3-38430509528E}" type="datetimeFigureOut">
              <a:rPr lang="en-US" smtClean="0"/>
              <a:t>7/11/2025</a:t>
            </a:fld>
            <a:endParaRPr lang="en-US"/>
          </a:p>
        </p:txBody>
      </p:sp>
      <p:sp>
        <p:nvSpPr>
          <p:cNvPr id="6" name="Footer Placeholder 5">
            <a:extLst>
              <a:ext uri="{FF2B5EF4-FFF2-40B4-BE49-F238E27FC236}">
                <a16:creationId xmlns:a16="http://schemas.microsoft.com/office/drawing/2014/main" id="{E68DC5A1-3499-0460-C09F-187D038712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867379-2161-AD22-DC6F-C04FD7ADBC19}"/>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318048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445AA-A59A-B0F0-1C20-EE3C6F4E27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C95355-3C07-54F5-EE57-6B96F4F605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630F26-4C95-4B95-1597-E16C108B44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6B356C-7DB5-2743-BEE3-38430509528E}" type="datetimeFigureOut">
              <a:rPr lang="en-US" smtClean="0"/>
              <a:t>7/11/2025</a:t>
            </a:fld>
            <a:endParaRPr lang="en-US"/>
          </a:p>
        </p:txBody>
      </p:sp>
      <p:sp>
        <p:nvSpPr>
          <p:cNvPr id="5" name="Footer Placeholder 4">
            <a:extLst>
              <a:ext uri="{FF2B5EF4-FFF2-40B4-BE49-F238E27FC236}">
                <a16:creationId xmlns:a16="http://schemas.microsoft.com/office/drawing/2014/main" id="{903446AA-1332-E4AB-D403-7783CA02C2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64FEDCB-F558-FE5A-0C2D-CBABED1282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0FB4CD-92C5-E549-ACE4-191D2B8F14CF}" type="slidenum">
              <a:rPr lang="en-US" smtClean="0"/>
              <a:t>‹#›</a:t>
            </a:fld>
            <a:endParaRPr lang="en-US"/>
          </a:p>
        </p:txBody>
      </p:sp>
    </p:spTree>
    <p:extLst>
      <p:ext uri="{BB962C8B-B14F-4D97-AF65-F5344CB8AC3E}">
        <p14:creationId xmlns:p14="http://schemas.microsoft.com/office/powerpoint/2010/main" val="2142932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0.sv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35.sv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38.sv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45.svg"/></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48.svg"/></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8.jpe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6.png"/><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666B4-653B-51AB-17EF-909E174E435B}"/>
              </a:ext>
            </a:extLst>
          </p:cNvPr>
          <p:cNvSpPr>
            <a:spLocks noGrp="1"/>
          </p:cNvSpPr>
          <p:nvPr>
            <p:ph type="ctrTitle"/>
          </p:nvPr>
        </p:nvSpPr>
        <p:spPr>
          <a:xfrm>
            <a:off x="1524000" y="1122363"/>
            <a:ext cx="4287082" cy="2387600"/>
          </a:xfrm>
        </p:spPr>
        <p:txBody>
          <a:bodyPr>
            <a:normAutofit/>
          </a:bodyPr>
          <a:lstStyle/>
          <a:p>
            <a:r>
              <a:rPr lang="en-US" sz="3600" b="1" i="0" u="none" strike="noStrike" dirty="0">
                <a:solidFill>
                  <a:srgbClr val="000000"/>
                </a:solidFill>
                <a:effectLst/>
                <a:latin typeface="Aptos" panose="020B0004020202020204" pitchFamily="34" charset="0"/>
              </a:rPr>
              <a:t>Codifying Context in Synthetic </a:t>
            </a:r>
            <a:r>
              <a:rPr lang="en-US" sz="3600" b="1" dirty="0">
                <a:solidFill>
                  <a:srgbClr val="000000"/>
                </a:solidFill>
                <a:latin typeface="Aptos" panose="020B0004020202020204" pitchFamily="34" charset="0"/>
              </a:rPr>
              <a:t>D</a:t>
            </a:r>
            <a:r>
              <a:rPr lang="en-US" sz="3600" b="1" i="0" u="none" strike="noStrike" dirty="0">
                <a:solidFill>
                  <a:srgbClr val="000000"/>
                </a:solidFill>
                <a:effectLst/>
                <a:latin typeface="Aptos" panose="020B0004020202020204" pitchFamily="34" charset="0"/>
              </a:rPr>
              <a:t>ata</a:t>
            </a:r>
            <a:endParaRPr lang="en-US" sz="3600" dirty="0"/>
          </a:p>
        </p:txBody>
      </p:sp>
      <p:sp>
        <p:nvSpPr>
          <p:cNvPr id="3" name="Subtitle 2">
            <a:extLst>
              <a:ext uri="{FF2B5EF4-FFF2-40B4-BE49-F238E27FC236}">
                <a16:creationId xmlns:a16="http://schemas.microsoft.com/office/drawing/2014/main" id="{CB88EE41-8FBC-1F86-15A7-70E53BC2B435}"/>
              </a:ext>
            </a:extLst>
          </p:cNvPr>
          <p:cNvSpPr>
            <a:spLocks noGrp="1"/>
          </p:cNvSpPr>
          <p:nvPr>
            <p:ph type="subTitle" idx="1"/>
          </p:nvPr>
        </p:nvSpPr>
        <p:spPr>
          <a:xfrm>
            <a:off x="1524000" y="3784918"/>
            <a:ext cx="4287082" cy="1655762"/>
          </a:xfrm>
        </p:spPr>
        <p:txBody>
          <a:bodyPr>
            <a:noAutofit/>
          </a:bodyPr>
          <a:lstStyle/>
          <a:p>
            <a:r>
              <a:rPr lang="en-US" sz="1800" dirty="0"/>
              <a:t>Raya Horesh</a:t>
            </a:r>
            <a:r>
              <a:rPr lang="en-US" sz="1800" baseline="30000" dirty="0"/>
              <a:t>1</a:t>
            </a:r>
            <a:r>
              <a:rPr lang="en-US" sz="1800" dirty="0"/>
              <a:t>, PhD</a:t>
            </a:r>
          </a:p>
          <a:p>
            <a:r>
              <a:rPr lang="en-US" sz="1800" dirty="0" err="1"/>
              <a:t>Hongli</a:t>
            </a:r>
            <a:r>
              <a:rPr lang="en-US" sz="1800" dirty="0"/>
              <a:t> Zhan</a:t>
            </a:r>
            <a:r>
              <a:rPr lang="en-US" sz="1800" baseline="30000" dirty="0"/>
              <a:t>2</a:t>
            </a:r>
            <a:endParaRPr lang="en-US" sz="1800" dirty="0"/>
          </a:p>
          <a:p>
            <a:endParaRPr lang="en-US" sz="1800" dirty="0"/>
          </a:p>
          <a:p>
            <a:r>
              <a:rPr lang="en-US" sz="1800" baseline="30000" dirty="0"/>
              <a:t>1 </a:t>
            </a:r>
            <a:r>
              <a:rPr lang="en-US" sz="1800" dirty="0"/>
              <a:t>IBM Research</a:t>
            </a:r>
          </a:p>
          <a:p>
            <a:r>
              <a:rPr lang="en-US" sz="1800" baseline="30000" dirty="0"/>
              <a:t>2 </a:t>
            </a:r>
            <a:r>
              <a:rPr lang="en-US" sz="1800" dirty="0"/>
              <a:t>Department of Linguistics, The University of Texas at Austin, Austin, TX, USA</a:t>
            </a:r>
          </a:p>
        </p:txBody>
      </p:sp>
      <p:pic>
        <p:nvPicPr>
          <p:cNvPr id="5" name="Picture Placeholder 5" descr="Illustration of cyan arrows flowing to the upper right corner of slide">
            <a:extLst>
              <a:ext uri="{FF2B5EF4-FFF2-40B4-BE49-F238E27FC236}">
                <a16:creationId xmlns:a16="http://schemas.microsoft.com/office/drawing/2014/main" id="{AC5CC66E-4F20-C190-82D8-DD5A8AA9778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80919" y="285366"/>
            <a:ext cx="5523781" cy="6286475"/>
          </a:xfrm>
          <a:prstGeom prst="rect">
            <a:avLst/>
          </a:prstGeom>
        </p:spPr>
      </p:pic>
      <p:pic>
        <p:nvPicPr>
          <p:cNvPr id="4" name="Graphic 3">
            <a:extLst>
              <a:ext uri="{FF2B5EF4-FFF2-40B4-BE49-F238E27FC236}">
                <a16:creationId xmlns:a16="http://schemas.microsoft.com/office/drawing/2014/main" id="{5E3717B9-B725-E8DC-F347-D5BE7B498A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2589" y="582027"/>
            <a:ext cx="4201500" cy="1461391"/>
          </a:xfrm>
          <a:prstGeom prst="rect">
            <a:avLst/>
          </a:prstGeom>
        </p:spPr>
      </p:pic>
    </p:spTree>
    <p:extLst>
      <p:ext uri="{BB962C8B-B14F-4D97-AF65-F5344CB8AC3E}">
        <p14:creationId xmlns:p14="http://schemas.microsoft.com/office/powerpoint/2010/main" val="278293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E76ABE-72F6-91C2-1966-9136B3B0E20A}"/>
              </a:ext>
            </a:extLst>
          </p:cNvPr>
          <p:cNvSpPr>
            <a:spLocks noGrp="1"/>
          </p:cNvSpPr>
          <p:nvPr>
            <p:ph type="title"/>
          </p:nvPr>
        </p:nvSpPr>
        <p:spPr/>
        <p:txBody>
          <a:bodyPr/>
          <a:lstStyle/>
          <a:p>
            <a:r>
              <a:rPr lang="en-BR" sz="3600" dirty="0"/>
              <a:t>Challenges of SDG</a:t>
            </a:r>
          </a:p>
        </p:txBody>
      </p:sp>
      <p:pic>
        <p:nvPicPr>
          <p:cNvPr id="24" name="Picture Placeholder 23" descr="Dollar outline">
            <a:extLst>
              <a:ext uri="{FF2B5EF4-FFF2-40B4-BE49-F238E27FC236}">
                <a16:creationId xmlns:a16="http://schemas.microsoft.com/office/drawing/2014/main" id="{55B9366D-476D-3A23-CEA3-9B63968B84A8}"/>
              </a:ext>
            </a:extLst>
          </p:cNvPr>
          <p:cNvPicPr>
            <a:picLocks noGrp="1" noChangeAspect="1"/>
          </p:cNvPicPr>
          <p:nvPr>
            <p:ph type="pic" sz="quarter" idx="17"/>
          </p:nvPr>
        </p:nvPicPr>
        <p:blipFill>
          <a:blip r:embed="rId2">
            <a:extLst>
              <a:ext uri="{96DAC541-7B7A-43D3-8B79-37D633B846F1}">
                <asvg:svgBlip xmlns:asvg="http://schemas.microsoft.com/office/drawing/2016/SVG/main" r:embed="rId3"/>
              </a:ext>
            </a:extLst>
          </a:blip>
          <a:srcRect l="394" r="394"/>
          <a:stretch>
            <a:fillRect/>
          </a:stretch>
        </p:blipFill>
        <p:spPr>
          <a:xfrm>
            <a:off x="9281277" y="3300530"/>
            <a:ext cx="294492" cy="295181"/>
          </a:xfrm>
        </p:spPr>
      </p:pic>
      <p:pic>
        <p:nvPicPr>
          <p:cNvPr id="26" name="Picture Placeholder 25" descr="Hockey Stick Curve Graph outline">
            <a:extLst>
              <a:ext uri="{FF2B5EF4-FFF2-40B4-BE49-F238E27FC236}">
                <a16:creationId xmlns:a16="http://schemas.microsoft.com/office/drawing/2014/main" id="{3DD7672F-D553-BCA3-8EA4-0E54CFBA9BE7}"/>
              </a:ext>
            </a:extLst>
          </p:cNvPr>
          <p:cNvPicPr>
            <a:picLocks noGrp="1" noChangeAspect="1"/>
          </p:cNvPicPr>
          <p:nvPr>
            <p:ph type="pic" sz="quarter" idx="18"/>
          </p:nvPr>
        </p:nvPicPr>
        <p:blipFill>
          <a:blip r:embed="rId4">
            <a:extLst>
              <a:ext uri="{96DAC541-7B7A-43D3-8B79-37D633B846F1}">
                <asvg:svgBlip xmlns:asvg="http://schemas.microsoft.com/office/drawing/2016/SVG/main" r:embed="rId5"/>
              </a:ext>
            </a:extLst>
          </a:blip>
          <a:srcRect/>
          <a:stretch>
            <a:fillRect/>
          </a:stretch>
        </p:blipFill>
        <p:spPr>
          <a:xfrm>
            <a:off x="6334245" y="241252"/>
            <a:ext cx="294492" cy="295181"/>
          </a:xfrm>
        </p:spPr>
      </p:pic>
      <p:pic>
        <p:nvPicPr>
          <p:cNvPr id="28" name="Picture Placeholder 27" descr="Books on shelf outline">
            <a:extLst>
              <a:ext uri="{FF2B5EF4-FFF2-40B4-BE49-F238E27FC236}">
                <a16:creationId xmlns:a16="http://schemas.microsoft.com/office/drawing/2014/main" id="{D4DF4099-3C0A-1E03-630E-1C0653FBB46B}"/>
              </a:ext>
            </a:extLst>
          </p:cNvPr>
          <p:cNvPicPr>
            <a:picLocks noGrp="1" noChangeAspect="1"/>
          </p:cNvPicPr>
          <p:nvPr>
            <p:ph type="pic" sz="quarter" idx="19"/>
          </p:nvPr>
        </p:nvPicPr>
        <p:blipFill>
          <a:blip r:embed="rId6">
            <a:extLst>
              <a:ext uri="{96DAC541-7B7A-43D3-8B79-37D633B846F1}">
                <asvg:svgBlip xmlns:asvg="http://schemas.microsoft.com/office/drawing/2016/SVG/main" r:embed="rId7"/>
              </a:ext>
            </a:extLst>
          </a:blip>
          <a:srcRect/>
          <a:stretch>
            <a:fillRect/>
          </a:stretch>
        </p:blipFill>
        <p:spPr>
          <a:xfrm>
            <a:off x="9381848" y="241252"/>
            <a:ext cx="294492" cy="295181"/>
          </a:xfrm>
        </p:spPr>
      </p:pic>
      <p:pic>
        <p:nvPicPr>
          <p:cNvPr id="30" name="Picture Placeholder 29" descr="Robot outline">
            <a:extLst>
              <a:ext uri="{FF2B5EF4-FFF2-40B4-BE49-F238E27FC236}">
                <a16:creationId xmlns:a16="http://schemas.microsoft.com/office/drawing/2014/main" id="{B7208B0B-C469-2FEB-4200-8321421E0108}"/>
              </a:ext>
            </a:extLst>
          </p:cNvPr>
          <p:cNvPicPr>
            <a:picLocks noGrp="1" noChangeAspect="1"/>
          </p:cNvPicPr>
          <p:nvPr>
            <p:ph type="pic" sz="quarter" idx="20"/>
          </p:nvPr>
        </p:nvPicPr>
        <p:blipFill>
          <a:blip r:embed="rId8">
            <a:extLst>
              <a:ext uri="{96DAC541-7B7A-43D3-8B79-37D633B846F1}">
                <asvg:svgBlip xmlns:asvg="http://schemas.microsoft.com/office/drawing/2016/SVG/main" r:embed="rId9"/>
              </a:ext>
            </a:extLst>
          </a:blip>
          <a:srcRect l="394" r="394"/>
          <a:stretch>
            <a:fillRect/>
          </a:stretch>
        </p:blipFill>
        <p:spPr>
          <a:xfrm>
            <a:off x="6334245" y="3300530"/>
            <a:ext cx="294492" cy="295181"/>
          </a:xfrm>
        </p:spPr>
      </p:pic>
      <p:pic>
        <p:nvPicPr>
          <p:cNvPr id="32" name="Picture Placeholder 31" descr="Clipboard Checked outline">
            <a:extLst>
              <a:ext uri="{FF2B5EF4-FFF2-40B4-BE49-F238E27FC236}">
                <a16:creationId xmlns:a16="http://schemas.microsoft.com/office/drawing/2014/main" id="{A09D4579-DD01-2C76-6050-0D365CDB64A8}"/>
              </a:ext>
            </a:extLst>
          </p:cNvPr>
          <p:cNvPicPr>
            <a:picLocks noGrp="1" noChangeAspect="1"/>
          </p:cNvPicPr>
          <p:nvPr>
            <p:ph type="pic" sz="quarter" idx="22"/>
          </p:nvPr>
        </p:nvPicPr>
        <p:blipFill>
          <a:blip r:embed="rId10">
            <a:extLst>
              <a:ext uri="{96DAC541-7B7A-43D3-8B79-37D633B846F1}">
                <asvg:svgBlip xmlns:asvg="http://schemas.microsoft.com/office/drawing/2016/SVG/main" r:embed="rId11"/>
              </a:ext>
            </a:extLst>
          </a:blip>
          <a:srcRect/>
          <a:stretch>
            <a:fillRect/>
          </a:stretch>
        </p:blipFill>
        <p:spPr>
          <a:xfrm>
            <a:off x="3258083" y="3304875"/>
            <a:ext cx="294492" cy="295181"/>
          </a:xfrm>
        </p:spPr>
      </p:pic>
      <p:sp>
        <p:nvSpPr>
          <p:cNvPr id="10" name="Text Placeholder 9">
            <a:extLst>
              <a:ext uri="{FF2B5EF4-FFF2-40B4-BE49-F238E27FC236}">
                <a16:creationId xmlns:a16="http://schemas.microsoft.com/office/drawing/2014/main" id="{713AD430-9850-2C66-FA15-E97D8A41E475}"/>
              </a:ext>
            </a:extLst>
          </p:cNvPr>
          <p:cNvSpPr>
            <a:spLocks noGrp="1"/>
          </p:cNvSpPr>
          <p:nvPr>
            <p:ph type="body" sz="quarter" idx="10"/>
          </p:nvPr>
        </p:nvSpPr>
        <p:spPr>
          <a:xfrm>
            <a:off x="6273535" y="713706"/>
            <a:ext cx="2691167" cy="2308464"/>
          </a:xfrm>
        </p:spPr>
        <p:txBody>
          <a:bodyPr>
            <a:normAutofit fontScale="92500" lnSpcReduction="20000"/>
          </a:bodyPr>
          <a:lstStyle/>
          <a:p>
            <a:r>
              <a:rPr lang="en-BR" dirty="0"/>
              <a:t>Output “drifts” &amp; off-topic</a:t>
            </a:r>
          </a:p>
          <a:p>
            <a:endParaRPr lang="en-BR" dirty="0"/>
          </a:p>
          <a:p>
            <a:pPr marL="285750" indent="-285750">
              <a:buFont typeface="Arial" panose="020B0604020202020204" pitchFamily="34" charset="0"/>
              <a:buChar char="•"/>
            </a:pPr>
            <a:r>
              <a:rPr lang="en-BR" dirty="0"/>
              <a:t>Small content variations become significant </a:t>
            </a:r>
            <a:r>
              <a:rPr lang="en-BR"/>
              <a:t>at scale</a:t>
            </a:r>
            <a:endParaRPr lang="en-US" dirty="0"/>
          </a:p>
          <a:p>
            <a:pPr marL="285750" indent="-285750">
              <a:buFont typeface="Arial" panose="020B0604020202020204" pitchFamily="34" charset="0"/>
              <a:buChar char="•"/>
            </a:pPr>
            <a:endParaRPr lang="en-BR" dirty="0"/>
          </a:p>
          <a:p>
            <a:pPr marL="285750" indent="-285750">
              <a:buFont typeface="Arial" panose="020B0604020202020204" pitchFamily="34" charset="0"/>
              <a:buChar char="•"/>
            </a:pPr>
            <a:r>
              <a:rPr lang="en-BR" dirty="0"/>
              <a:t>Requires constant verification and prunning</a:t>
            </a:r>
          </a:p>
        </p:txBody>
      </p:sp>
      <p:sp>
        <p:nvSpPr>
          <p:cNvPr id="7" name="Text Placeholder 6">
            <a:extLst>
              <a:ext uri="{FF2B5EF4-FFF2-40B4-BE49-F238E27FC236}">
                <a16:creationId xmlns:a16="http://schemas.microsoft.com/office/drawing/2014/main" id="{16DEE4A1-8A5A-C56A-3C94-5C246449C9D7}"/>
              </a:ext>
            </a:extLst>
          </p:cNvPr>
          <p:cNvSpPr>
            <a:spLocks noGrp="1"/>
          </p:cNvSpPr>
          <p:nvPr>
            <p:ph type="body" sz="quarter" idx="24"/>
          </p:nvPr>
        </p:nvSpPr>
        <p:spPr>
          <a:xfrm>
            <a:off x="9309001" y="713706"/>
            <a:ext cx="2594834" cy="2308464"/>
          </a:xfrm>
        </p:spPr>
        <p:txBody>
          <a:bodyPr>
            <a:normAutofit fontScale="92500" lnSpcReduction="10000"/>
          </a:bodyPr>
          <a:lstStyle/>
          <a:p>
            <a:r>
              <a:rPr lang="en-BR" dirty="0"/>
              <a:t>Lack of contextual knowledge</a:t>
            </a:r>
          </a:p>
          <a:p>
            <a:endParaRPr lang="en-BR" dirty="0"/>
          </a:p>
          <a:p>
            <a:pPr marL="285750" indent="-285750">
              <a:buFont typeface="Arial" panose="020B0604020202020204" pitchFamily="34" charset="0"/>
              <a:buChar char="•"/>
            </a:pPr>
            <a:r>
              <a:rPr lang="en-BR" dirty="0"/>
              <a:t>Inability to generate domain </a:t>
            </a:r>
            <a:r>
              <a:rPr lang="en-BR"/>
              <a:t>specific data</a:t>
            </a:r>
            <a:endParaRPr lang="en-US" dirty="0"/>
          </a:p>
          <a:p>
            <a:pPr marL="285750" indent="-285750">
              <a:buFont typeface="Arial" panose="020B0604020202020204" pitchFamily="34" charset="0"/>
              <a:buChar char="•"/>
            </a:pPr>
            <a:endParaRPr lang="en-BR" dirty="0"/>
          </a:p>
          <a:p>
            <a:pPr marL="285750" indent="-285750">
              <a:buFont typeface="Arial" panose="020B0604020202020204" pitchFamily="34" charset="0"/>
              <a:buChar char="•"/>
            </a:pPr>
            <a:r>
              <a:rPr lang="en-BR" dirty="0"/>
              <a:t>Models </a:t>
            </a:r>
            <a:r>
              <a:rPr lang="en-BR"/>
              <a:t>‘default</a:t>
            </a:r>
            <a:r>
              <a:rPr lang="en-US" dirty="0"/>
              <a:t>s</a:t>
            </a:r>
            <a:r>
              <a:rPr lang="en-BR"/>
              <a:t>’ </a:t>
            </a:r>
            <a:r>
              <a:rPr lang="en-BR" dirty="0"/>
              <a:t>to established topics or linguistic forms</a:t>
            </a:r>
          </a:p>
        </p:txBody>
      </p:sp>
      <p:sp>
        <p:nvSpPr>
          <p:cNvPr id="17" name="Text Placeholder 16">
            <a:extLst>
              <a:ext uri="{FF2B5EF4-FFF2-40B4-BE49-F238E27FC236}">
                <a16:creationId xmlns:a16="http://schemas.microsoft.com/office/drawing/2014/main" id="{3519808F-5CEC-6F4D-C1FB-EE0D312FB20C}"/>
              </a:ext>
            </a:extLst>
          </p:cNvPr>
          <p:cNvSpPr>
            <a:spLocks noGrp="1"/>
          </p:cNvSpPr>
          <p:nvPr>
            <p:ph type="body" sz="quarter" idx="25"/>
          </p:nvPr>
        </p:nvSpPr>
        <p:spPr>
          <a:xfrm>
            <a:off x="6273536" y="3759417"/>
            <a:ext cx="2691166" cy="2857331"/>
          </a:xfrm>
        </p:spPr>
        <p:txBody>
          <a:bodyPr>
            <a:normAutofit/>
          </a:bodyPr>
          <a:lstStyle/>
          <a:p>
            <a:r>
              <a:rPr lang="en-BR" dirty="0"/>
              <a:t>Machine Evaluation (e.g. LLM-as-a-Judge)</a:t>
            </a:r>
          </a:p>
          <a:p>
            <a:pPr marL="0" indent="0">
              <a:buNone/>
            </a:pPr>
            <a:endParaRPr lang="en-BR" dirty="0"/>
          </a:p>
          <a:p>
            <a:pPr marL="285750" indent="-285750">
              <a:buFont typeface="Arial" panose="020B0604020202020204" pitchFamily="34" charset="0"/>
              <a:buChar char="•"/>
            </a:pPr>
            <a:r>
              <a:rPr lang="en-BR" dirty="0"/>
              <a:t>Small “</a:t>
            </a:r>
            <a:r>
              <a:rPr lang="en-BR"/>
              <a:t>inter-rater” </a:t>
            </a:r>
            <a:r>
              <a:rPr lang="en-BR" dirty="0"/>
              <a:t>agreement coeficients</a:t>
            </a:r>
          </a:p>
        </p:txBody>
      </p:sp>
      <p:sp>
        <p:nvSpPr>
          <p:cNvPr id="18" name="Text Placeholder 17">
            <a:extLst>
              <a:ext uri="{FF2B5EF4-FFF2-40B4-BE49-F238E27FC236}">
                <a16:creationId xmlns:a16="http://schemas.microsoft.com/office/drawing/2014/main" id="{1187D79F-20ED-5648-D5BE-E0B0CAE593B6}"/>
              </a:ext>
            </a:extLst>
          </p:cNvPr>
          <p:cNvSpPr>
            <a:spLocks noGrp="1"/>
          </p:cNvSpPr>
          <p:nvPr>
            <p:ph type="body" sz="quarter" idx="26"/>
          </p:nvPr>
        </p:nvSpPr>
        <p:spPr>
          <a:xfrm>
            <a:off x="9309001" y="3759418"/>
            <a:ext cx="2594834" cy="1860326"/>
          </a:xfrm>
        </p:spPr>
        <p:txBody>
          <a:bodyPr>
            <a:normAutofit lnSpcReduction="10000"/>
          </a:bodyPr>
          <a:lstStyle/>
          <a:p>
            <a:r>
              <a:rPr lang="en-BR" dirty="0"/>
              <a:t>Generation Costs</a:t>
            </a:r>
          </a:p>
          <a:p>
            <a:endParaRPr lang="en-BR" dirty="0"/>
          </a:p>
          <a:p>
            <a:pPr marL="285750" indent="-285750">
              <a:buFont typeface="Arial" panose="020B0604020202020204" pitchFamily="34" charset="0"/>
              <a:buChar char="•"/>
            </a:pPr>
            <a:r>
              <a:rPr lang="en-BR" dirty="0"/>
              <a:t>Use of “larger</a:t>
            </a:r>
            <a:r>
              <a:rPr lang="en-BR"/>
              <a:t>” LLMs</a:t>
            </a:r>
            <a:endParaRPr lang="en-US" dirty="0"/>
          </a:p>
          <a:p>
            <a:pPr marL="285750" indent="-285750">
              <a:buFont typeface="Arial" panose="020B0604020202020204" pitchFamily="34" charset="0"/>
              <a:buChar char="•"/>
            </a:pPr>
            <a:endParaRPr lang="en-BR" dirty="0"/>
          </a:p>
          <a:p>
            <a:pPr marL="285750" indent="-285750">
              <a:buFont typeface="Arial" panose="020B0604020202020204" pitchFamily="34" charset="0"/>
              <a:buChar char="•"/>
            </a:pPr>
            <a:r>
              <a:rPr lang="en-BR" dirty="0"/>
              <a:t>Human supervision,  intervention &amp; tuning for quality outputs</a:t>
            </a:r>
          </a:p>
        </p:txBody>
      </p:sp>
      <p:sp>
        <p:nvSpPr>
          <p:cNvPr id="19" name="Text Placeholder 18">
            <a:extLst>
              <a:ext uri="{FF2B5EF4-FFF2-40B4-BE49-F238E27FC236}">
                <a16:creationId xmlns:a16="http://schemas.microsoft.com/office/drawing/2014/main" id="{424C7574-6D29-3721-8C5B-930A1C0FBC41}"/>
              </a:ext>
            </a:extLst>
          </p:cNvPr>
          <p:cNvSpPr>
            <a:spLocks noGrp="1"/>
          </p:cNvSpPr>
          <p:nvPr>
            <p:ph type="body" sz="quarter" idx="27"/>
          </p:nvPr>
        </p:nvSpPr>
        <p:spPr>
          <a:xfrm>
            <a:off x="3242904" y="713705"/>
            <a:ext cx="2763445" cy="2053879"/>
          </a:xfrm>
        </p:spPr>
        <p:txBody>
          <a:bodyPr>
            <a:normAutofit fontScale="92500" lnSpcReduction="20000"/>
          </a:bodyPr>
          <a:lstStyle/>
          <a:p>
            <a:r>
              <a:rPr lang="en-BR" dirty="0"/>
              <a:t>Still an art</a:t>
            </a:r>
          </a:p>
          <a:p>
            <a:endParaRPr lang="en-BR" dirty="0"/>
          </a:p>
          <a:p>
            <a:pPr marL="285750" indent="-285750">
              <a:buFont typeface="Arial" panose="020B0604020202020204" pitchFamily="34" charset="0"/>
              <a:buChar char="•"/>
            </a:pPr>
            <a:r>
              <a:rPr lang="en-BR" dirty="0"/>
              <a:t>Challenges of selecting seeds &amp; adjusting the </a:t>
            </a:r>
            <a:r>
              <a:rPr lang="en-BR"/>
              <a:t>prompts </a:t>
            </a:r>
            <a:endParaRPr lang="en-US" dirty="0"/>
          </a:p>
          <a:p>
            <a:pPr marL="285750" indent="-285750">
              <a:buFont typeface="Arial" panose="020B0604020202020204" pitchFamily="34" charset="0"/>
              <a:buChar char="•"/>
            </a:pPr>
            <a:endParaRPr lang="en-BR" dirty="0"/>
          </a:p>
          <a:p>
            <a:pPr marL="285750" indent="-285750">
              <a:buFont typeface="Arial" panose="020B0604020202020204" pitchFamily="34" charset="0"/>
              <a:buChar char="•"/>
            </a:pPr>
            <a:r>
              <a:rPr lang="en-BR"/>
              <a:t>Great </a:t>
            </a:r>
            <a:r>
              <a:rPr lang="en-US" dirty="0"/>
              <a:t>variability</a:t>
            </a:r>
            <a:r>
              <a:rPr lang="en-BR"/>
              <a:t> </a:t>
            </a:r>
            <a:r>
              <a:rPr lang="en-BR" dirty="0"/>
              <a:t>across different models – what selection criterion?</a:t>
            </a:r>
          </a:p>
          <a:p>
            <a:pPr marL="285750" indent="-285750">
              <a:buFont typeface="Arial" panose="020B0604020202020204" pitchFamily="34" charset="0"/>
              <a:buChar char="•"/>
            </a:pPr>
            <a:endParaRPr lang="en-BR" dirty="0"/>
          </a:p>
        </p:txBody>
      </p:sp>
      <p:sp>
        <p:nvSpPr>
          <p:cNvPr id="20" name="Text Placeholder 19">
            <a:extLst>
              <a:ext uri="{FF2B5EF4-FFF2-40B4-BE49-F238E27FC236}">
                <a16:creationId xmlns:a16="http://schemas.microsoft.com/office/drawing/2014/main" id="{34EBA537-C88F-30FD-28E7-7F036DBC032B}"/>
              </a:ext>
            </a:extLst>
          </p:cNvPr>
          <p:cNvSpPr>
            <a:spLocks noGrp="1"/>
          </p:cNvSpPr>
          <p:nvPr>
            <p:ph type="body" sz="quarter" idx="28"/>
          </p:nvPr>
        </p:nvSpPr>
        <p:spPr>
          <a:xfrm>
            <a:off x="3242905" y="3759418"/>
            <a:ext cx="2590000" cy="1860327"/>
          </a:xfrm>
        </p:spPr>
        <p:txBody>
          <a:bodyPr>
            <a:normAutofit lnSpcReduction="10000"/>
          </a:bodyPr>
          <a:lstStyle/>
          <a:p>
            <a:r>
              <a:rPr lang="en-BR" dirty="0"/>
              <a:t>Quality Evaluation</a:t>
            </a:r>
          </a:p>
          <a:p>
            <a:endParaRPr lang="en-BR" dirty="0"/>
          </a:p>
          <a:p>
            <a:pPr marL="285750" indent="-285750">
              <a:buFont typeface="Arial" panose="020B0604020202020204" pitchFamily="34" charset="0"/>
              <a:buChar char="•"/>
            </a:pPr>
            <a:r>
              <a:rPr lang="en-BR" dirty="0"/>
              <a:t>Lack </a:t>
            </a:r>
            <a:r>
              <a:rPr lang="en-BR"/>
              <a:t>of groundtruth</a:t>
            </a:r>
            <a:endParaRPr lang="en-US" dirty="0"/>
          </a:p>
          <a:p>
            <a:pPr marL="285750" indent="-285750">
              <a:buFont typeface="Arial" panose="020B0604020202020204" pitchFamily="34" charset="0"/>
              <a:buChar char="•"/>
            </a:pPr>
            <a:endParaRPr lang="en-BR" dirty="0"/>
          </a:p>
          <a:p>
            <a:pPr marL="285750" indent="-285750">
              <a:buFont typeface="Arial" panose="020B0604020202020204" pitchFamily="34" charset="0"/>
              <a:buChar char="•"/>
            </a:pPr>
            <a:r>
              <a:rPr lang="en-BR" dirty="0"/>
              <a:t>Lack of standardized evaluation methods and metrics</a:t>
            </a:r>
          </a:p>
          <a:p>
            <a:endParaRPr lang="en-BR" dirty="0"/>
          </a:p>
        </p:txBody>
      </p:sp>
      <p:pic>
        <p:nvPicPr>
          <p:cNvPr id="5" name="Picture 4" descr="A black background with a black square&#10;&#10;Description automatically generated with medium confidence">
            <a:extLst>
              <a:ext uri="{FF2B5EF4-FFF2-40B4-BE49-F238E27FC236}">
                <a16:creationId xmlns:a16="http://schemas.microsoft.com/office/drawing/2014/main" id="{FDBEE8AB-E95A-785E-311B-234D35B0EDA6}"/>
              </a:ext>
            </a:extLst>
          </p:cNvPr>
          <p:cNvPicPr>
            <a:picLocks noChangeAspect="1"/>
          </p:cNvPicPr>
          <p:nvPr/>
        </p:nvPicPr>
        <p:blipFill rotWithShape="1">
          <a:blip r:embed="rId12"/>
          <a:srcRect l="13236" t="35712" r="14117" b="37369"/>
          <a:stretch/>
        </p:blipFill>
        <p:spPr>
          <a:xfrm>
            <a:off x="287302" y="6467435"/>
            <a:ext cx="1203777" cy="171212"/>
          </a:xfrm>
          <a:prstGeom prst="rect">
            <a:avLst/>
          </a:prstGeom>
        </p:spPr>
      </p:pic>
      <p:pic>
        <p:nvPicPr>
          <p:cNvPr id="33" name="Picture Placeholder 21" descr="Typewriter outline">
            <a:extLst>
              <a:ext uri="{FF2B5EF4-FFF2-40B4-BE49-F238E27FC236}">
                <a16:creationId xmlns:a16="http://schemas.microsoft.com/office/drawing/2014/main" id="{FC291D33-FD97-6D81-AF8B-2DC6F5E8E7C1}"/>
              </a:ext>
            </a:extLst>
          </p:cNvPr>
          <p:cNvPicPr>
            <a:picLocks noChangeAspect="1"/>
          </p:cNvPicPr>
          <p:nvPr/>
        </p:nvPicPr>
        <p:blipFill>
          <a:blip r:embed="rId13">
            <a:extLst>
              <a:ext uri="{96DAC541-7B7A-43D3-8B79-37D633B846F1}">
                <asvg:svgBlip xmlns:asvg="http://schemas.microsoft.com/office/drawing/2016/SVG/main" r:embed="rId14"/>
              </a:ext>
            </a:extLst>
          </a:blip>
          <a:srcRect/>
          <a:stretch>
            <a:fillRect/>
          </a:stretch>
        </p:blipFill>
        <p:spPr>
          <a:xfrm>
            <a:off x="3258083" y="241252"/>
            <a:ext cx="294492" cy="295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Tree>
    <p:extLst>
      <p:ext uri="{BB962C8B-B14F-4D97-AF65-F5344CB8AC3E}">
        <p14:creationId xmlns:p14="http://schemas.microsoft.com/office/powerpoint/2010/main" val="310019798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1468767"/>
            <a:ext cx="11360800" cy="2121810"/>
          </a:xfrm>
          <a:prstGeom prst="rect">
            <a:avLst/>
          </a:prstGeom>
        </p:spPr>
        <p:txBody>
          <a:bodyPr spcFirstLastPara="1" vert="horz" wrap="square" lIns="121900" tIns="121900" rIns="121900" bIns="121900" rtlCol="0" anchor="b" anchorCtr="0">
            <a:noAutofit/>
          </a:bodyPr>
          <a:lstStyle/>
          <a:p>
            <a:pPr>
              <a:spcBef>
                <a:spcPts val="0"/>
              </a:spcBef>
              <a:buSzPts val="990"/>
            </a:pPr>
            <a:r>
              <a:rPr lang="en-US" sz="4800" i="1" dirty="0">
                <a:latin typeface="Source Sans Pro"/>
                <a:ea typeface="Source Sans Pro"/>
                <a:cs typeface="Source Sans Pro"/>
                <a:sym typeface="Source Sans Pro"/>
              </a:rPr>
              <a:t>Use Case:</a:t>
            </a:r>
            <a:br>
              <a:rPr lang="en" sz="4800" b="1" dirty="0">
                <a:latin typeface="Source Sans Pro"/>
                <a:ea typeface="Source Sans Pro"/>
                <a:cs typeface="Source Sans Pro"/>
                <a:sym typeface="Source Sans Pro"/>
              </a:rPr>
            </a:br>
            <a:r>
              <a:rPr lang="en" sz="4800" b="1" dirty="0">
                <a:latin typeface="Source Sans Pro"/>
                <a:ea typeface="Source Sans Pro"/>
                <a:cs typeface="Source Sans Pro"/>
                <a:sym typeface="Source Sans Pro"/>
              </a:rPr>
              <a:t>SPRI: Aligning Large Language Models with Context-Situated Principles</a:t>
            </a:r>
            <a:endParaRPr sz="4800" b="1" dirty="0">
              <a:latin typeface="Source Sans Pro"/>
              <a:ea typeface="Source Sans Pro"/>
              <a:cs typeface="Source Sans Pro"/>
              <a:sym typeface="Source Sans Pro"/>
            </a:endParaRPr>
          </a:p>
        </p:txBody>
      </p:sp>
      <p:sp>
        <p:nvSpPr>
          <p:cNvPr id="55" name="Google Shape;55;p13"/>
          <p:cNvSpPr txBox="1">
            <a:spLocks noGrp="1"/>
          </p:cNvSpPr>
          <p:nvPr>
            <p:ph type="subTitle" idx="1"/>
          </p:nvPr>
        </p:nvSpPr>
        <p:spPr>
          <a:xfrm>
            <a:off x="0" y="3628353"/>
            <a:ext cx="12192000" cy="1129695"/>
          </a:xfrm>
          <a:prstGeom prst="rect">
            <a:avLst/>
          </a:prstGeom>
        </p:spPr>
        <p:txBody>
          <a:bodyPr spcFirstLastPara="1" vert="horz" wrap="square" lIns="121900" tIns="121900" rIns="121900" bIns="121900" rtlCol="0" anchor="t" anchorCtr="0">
            <a:normAutofit/>
          </a:bodyPr>
          <a:lstStyle/>
          <a:p>
            <a:pPr>
              <a:lnSpc>
                <a:spcPct val="160000"/>
              </a:lnSpc>
            </a:pPr>
            <a:r>
              <a:rPr lang="en" sz="2667" dirty="0">
                <a:solidFill>
                  <a:srgbClr val="222222"/>
                </a:solidFill>
                <a:highlight>
                  <a:srgbClr val="FFFFFF"/>
                </a:highlight>
                <a:latin typeface="Source Sans Pro" panose="020B0503030403020204" pitchFamily="34" charset="0"/>
                <a:ea typeface="Source Sans Pro" panose="020B0503030403020204" pitchFamily="34" charset="0"/>
              </a:rPr>
              <a:t>Hongli Zhan, Muneeza Azmat, Raya </a:t>
            </a:r>
            <a:r>
              <a:rPr lang="en" sz="2667" dirty="0" err="1">
                <a:solidFill>
                  <a:srgbClr val="222222"/>
                </a:solidFill>
                <a:highlight>
                  <a:srgbClr val="FFFFFF"/>
                </a:highlight>
                <a:latin typeface="Source Sans Pro" panose="020B0503030403020204" pitchFamily="34" charset="0"/>
                <a:ea typeface="Source Sans Pro" panose="020B0503030403020204" pitchFamily="34" charset="0"/>
              </a:rPr>
              <a:t>Horesh</a:t>
            </a:r>
            <a:r>
              <a:rPr lang="en" sz="2667" dirty="0">
                <a:solidFill>
                  <a:srgbClr val="222222"/>
                </a:solidFill>
                <a:highlight>
                  <a:srgbClr val="FFFFFF"/>
                </a:highlight>
                <a:latin typeface="Source Sans Pro" panose="020B0503030403020204" pitchFamily="34" charset="0"/>
                <a:ea typeface="Source Sans Pro" panose="020B0503030403020204" pitchFamily="34" charset="0"/>
              </a:rPr>
              <a:t>, Junyi Jessy Li, Mikhail </a:t>
            </a:r>
            <a:r>
              <a:rPr lang="en" sz="2667" dirty="0" err="1">
                <a:solidFill>
                  <a:srgbClr val="222222"/>
                </a:solidFill>
                <a:highlight>
                  <a:srgbClr val="FFFFFF"/>
                </a:highlight>
                <a:latin typeface="Source Sans Pro" panose="020B0503030403020204" pitchFamily="34" charset="0"/>
                <a:ea typeface="Source Sans Pro" panose="020B0503030403020204" pitchFamily="34" charset="0"/>
              </a:rPr>
              <a:t>Yurochkin</a:t>
            </a:r>
            <a:endParaRPr lang="en" sz="2667" baseline="30000" dirty="0">
              <a:solidFill>
                <a:srgbClr val="222222"/>
              </a:solidFill>
              <a:highlight>
                <a:srgbClr val="FFFFFF"/>
              </a:highlight>
              <a:latin typeface="Source Sans Pro" panose="020B0503030403020204" pitchFamily="34" charset="0"/>
              <a:ea typeface="Source Sans Pro" panose="020B0503030403020204" pitchFamily="34" charset="0"/>
            </a:endParaRPr>
          </a:p>
        </p:txBody>
      </p:sp>
      <p:sp>
        <p:nvSpPr>
          <p:cNvPr id="56" name="Google Shape;56;p1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11</a:t>
            </a:fld>
            <a:endParaRPr/>
          </a:p>
        </p:txBody>
      </p:sp>
      <p:sp>
        <p:nvSpPr>
          <p:cNvPr id="5" name="TextBox 4">
            <a:extLst>
              <a:ext uri="{FF2B5EF4-FFF2-40B4-BE49-F238E27FC236}">
                <a16:creationId xmlns:a16="http://schemas.microsoft.com/office/drawing/2014/main" id="{E2697FE3-0F10-4AC2-0EAA-6D6FFE895B97}"/>
              </a:ext>
            </a:extLst>
          </p:cNvPr>
          <p:cNvSpPr txBox="1"/>
          <p:nvPr/>
        </p:nvSpPr>
        <p:spPr>
          <a:xfrm>
            <a:off x="415600" y="6270499"/>
            <a:ext cx="11360800" cy="461665"/>
          </a:xfrm>
          <a:prstGeom prst="rect">
            <a:avLst/>
          </a:prstGeom>
          <a:noFill/>
        </p:spPr>
        <p:txBody>
          <a:bodyPr wrap="square">
            <a:spAutoFit/>
          </a:bodyPr>
          <a:lstStyle/>
          <a:p>
            <a:pPr algn="ctr"/>
            <a:r>
              <a:rPr lang="en-US" sz="2400" dirty="0">
                <a:solidFill>
                  <a:schemeClr val="bg1">
                    <a:lumMod val="65000"/>
                  </a:schemeClr>
                </a:solidFill>
                <a:highlight>
                  <a:srgbClr val="FFFFFF"/>
                </a:highlight>
                <a:latin typeface="Source Sans Pro" panose="020B0503030403020204" pitchFamily="34" charset="0"/>
                <a:ea typeface="Source Sans Pro" panose="020B0503030403020204" pitchFamily="34" charset="0"/>
              </a:rPr>
              <a:t>In </a:t>
            </a:r>
            <a:r>
              <a:rPr lang="en-US" sz="2400" i="1" dirty="0">
                <a:solidFill>
                  <a:schemeClr val="bg1">
                    <a:lumMod val="65000"/>
                  </a:schemeClr>
                </a:solidFill>
                <a:highlight>
                  <a:srgbClr val="FFFFFF"/>
                </a:highlight>
                <a:latin typeface="Source Sans Pro" panose="020B0503030403020204" pitchFamily="34" charset="0"/>
                <a:ea typeface="Source Sans Pro" panose="020B0503030403020204" pitchFamily="34" charset="0"/>
              </a:rPr>
              <a:t>Proceedings of the 42nd International Conference on Machine Learning</a:t>
            </a:r>
          </a:p>
        </p:txBody>
      </p:sp>
      <p:pic>
        <p:nvPicPr>
          <p:cNvPr id="2" name="Picture 1">
            <a:extLst>
              <a:ext uri="{FF2B5EF4-FFF2-40B4-BE49-F238E27FC236}">
                <a16:creationId xmlns:a16="http://schemas.microsoft.com/office/drawing/2014/main" id="{9AF681B4-3D3E-940F-3B9B-0F5C9B9A8874}"/>
              </a:ext>
            </a:extLst>
          </p:cNvPr>
          <p:cNvPicPr>
            <a:picLocks noChangeAspect="1"/>
          </p:cNvPicPr>
          <p:nvPr/>
        </p:nvPicPr>
        <p:blipFill>
          <a:blip r:embed="rId3"/>
          <a:stretch>
            <a:fillRect/>
          </a:stretch>
        </p:blipFill>
        <p:spPr>
          <a:xfrm>
            <a:off x="163789" y="300260"/>
            <a:ext cx="1346267" cy="1346267"/>
          </a:xfrm>
          <a:prstGeom prst="rect">
            <a:avLst/>
          </a:prstGeom>
        </p:spPr>
      </p:pic>
      <p:sp>
        <p:nvSpPr>
          <p:cNvPr id="4" name="TextBox 3">
            <a:extLst>
              <a:ext uri="{FF2B5EF4-FFF2-40B4-BE49-F238E27FC236}">
                <a16:creationId xmlns:a16="http://schemas.microsoft.com/office/drawing/2014/main" id="{F68A738E-E464-A42B-3EF1-F6B861380293}"/>
              </a:ext>
            </a:extLst>
          </p:cNvPr>
          <p:cNvSpPr txBox="1"/>
          <p:nvPr/>
        </p:nvSpPr>
        <p:spPr>
          <a:xfrm>
            <a:off x="0" y="47434"/>
            <a:ext cx="1685925" cy="297454"/>
          </a:xfrm>
          <a:prstGeom prst="rect">
            <a:avLst/>
          </a:prstGeom>
          <a:noFill/>
        </p:spPr>
        <p:txBody>
          <a:bodyPr wrap="square">
            <a:spAutoFit/>
          </a:bodyPr>
          <a:lstStyle/>
          <a:p>
            <a:pPr algn="ctr" rtl="0">
              <a:buNone/>
            </a:pPr>
            <a:r>
              <a:rPr lang="en-US" sz="1333" b="1" dirty="0">
                <a:solidFill>
                  <a:srgbClr val="595959"/>
                </a:solidFill>
                <a:latin typeface="Source Sans Pro" panose="020B0503030403020204" pitchFamily="34" charset="0"/>
              </a:rPr>
              <a:t>Scan for</a:t>
            </a:r>
            <a:r>
              <a:rPr lang="en-US" sz="1333" dirty="0"/>
              <a:t> </a:t>
            </a:r>
            <a:r>
              <a:rPr lang="en-US" sz="1333" b="1" dirty="0">
                <a:solidFill>
                  <a:srgbClr val="595959"/>
                </a:solidFill>
                <a:latin typeface="Source Sans Pro" panose="020B0503030403020204" pitchFamily="34" charset="0"/>
              </a:rPr>
              <a:t>Full Paper</a:t>
            </a:r>
            <a:endParaRPr lang="en-US" sz="1333" dirty="0"/>
          </a:p>
        </p:txBody>
      </p:sp>
      <p:pic>
        <p:nvPicPr>
          <p:cNvPr id="9" name="Graphic 8">
            <a:extLst>
              <a:ext uri="{FF2B5EF4-FFF2-40B4-BE49-F238E27FC236}">
                <a16:creationId xmlns:a16="http://schemas.microsoft.com/office/drawing/2014/main" id="{E09AE985-BB09-43C0-427B-9E91EB67C3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82183" y="115578"/>
            <a:ext cx="4146028" cy="1442097"/>
          </a:xfrm>
          <a:prstGeom prst="rect">
            <a:avLst/>
          </a:prstGeom>
        </p:spPr>
      </p:pic>
      <p:pic>
        <p:nvPicPr>
          <p:cNvPr id="3" name="Graphic 2">
            <a:extLst>
              <a:ext uri="{FF2B5EF4-FFF2-40B4-BE49-F238E27FC236}">
                <a16:creationId xmlns:a16="http://schemas.microsoft.com/office/drawing/2014/main" id="{94A51DFF-09F9-E5B0-C8B4-3A4B492AB1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30397" y="4752232"/>
            <a:ext cx="3327236" cy="952453"/>
          </a:xfrm>
          <a:prstGeom prst="rect">
            <a:avLst/>
          </a:prstGeom>
        </p:spPr>
      </p:pic>
      <p:pic>
        <p:nvPicPr>
          <p:cNvPr id="6" name="Graphic 5">
            <a:extLst>
              <a:ext uri="{FF2B5EF4-FFF2-40B4-BE49-F238E27FC236}">
                <a16:creationId xmlns:a16="http://schemas.microsoft.com/office/drawing/2014/main" id="{BC6D25AC-647C-81FF-1B89-3AF82A8BF00A}"/>
              </a:ext>
            </a:extLst>
          </p:cNvPr>
          <p:cNvPicPr>
            <a:picLocks noChangeAspect="1"/>
          </p:cNvPicPr>
          <p:nvPr/>
        </p:nvPicPr>
        <p:blipFill>
          <a:blip r:embed="rId8">
            <a:extLst>
              <a:ext uri="{96DAC541-7B7A-43D3-8B79-37D633B846F1}">
                <asvg:svgBlip xmlns:asvg="http://schemas.microsoft.com/office/drawing/2016/SVG/main" r:embed="rId9"/>
              </a:ext>
            </a:extLst>
          </a:blip>
          <a:srcRect t="20328" b="27032"/>
          <a:stretch>
            <a:fillRect/>
          </a:stretch>
        </p:blipFill>
        <p:spPr>
          <a:xfrm>
            <a:off x="6631379" y="4586143"/>
            <a:ext cx="1963844" cy="10337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415600" y="320040"/>
            <a:ext cx="11360800" cy="763600"/>
          </a:xfrm>
          <a:prstGeom prst="rect">
            <a:avLst/>
          </a:prstGeom>
        </p:spPr>
        <p:txBody>
          <a:bodyPr spcFirstLastPara="1" vert="horz" wrap="square" lIns="121900" tIns="121900" rIns="121900" bIns="121900" rtlCol="0" anchor="t" anchorCtr="0">
            <a:noAutofit/>
          </a:bodyPr>
          <a:lstStyle/>
          <a:p>
            <a:r>
              <a:rPr lang="en" b="1" dirty="0">
                <a:latin typeface="Source Sans Pro" panose="020B0503030403020204" pitchFamily="34" charset="0"/>
                <a:ea typeface="Source Sans Pro" panose="020B0503030403020204" pitchFamily="34" charset="0"/>
              </a:rPr>
              <a:t>Motivation</a:t>
            </a:r>
            <a:endParaRPr b="1" dirty="0">
              <a:latin typeface="Source Sans Pro" panose="020B0503030403020204" pitchFamily="34" charset="0"/>
              <a:ea typeface="Source Sans Pro" panose="020B0503030403020204" pitchFamily="34" charset="0"/>
            </a:endParaRPr>
          </a:p>
        </p:txBody>
      </p:sp>
      <p:sp>
        <p:nvSpPr>
          <p:cNvPr id="63" name="Google Shape;63;p14"/>
          <p:cNvSpPr txBox="1">
            <a:spLocks noGrp="1"/>
          </p:cNvSpPr>
          <p:nvPr>
            <p:ph type="body" idx="1"/>
          </p:nvPr>
        </p:nvSpPr>
        <p:spPr>
          <a:xfrm>
            <a:off x="415600" y="1280160"/>
            <a:ext cx="11018000" cy="17896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 sz="2667" dirty="0">
                <a:latin typeface="Source Sans Pro" panose="020B0503030403020204" pitchFamily="34" charset="0"/>
                <a:ea typeface="Source Sans Pro" panose="020B0503030403020204" pitchFamily="34" charset="0"/>
              </a:rPr>
              <a:t>Constitutional AI works great for aligning LLMs, but its principles can be too </a:t>
            </a:r>
            <a:r>
              <a:rPr lang="en" sz="2667" i="1" dirty="0">
                <a:solidFill>
                  <a:srgbClr val="980000"/>
                </a:solidFill>
                <a:latin typeface="Source Sans Pro" panose="020B0503030403020204" pitchFamily="34" charset="0"/>
                <a:ea typeface="Source Sans Pro" panose="020B0503030403020204" pitchFamily="34" charset="0"/>
              </a:rPr>
              <a:t>generic</a:t>
            </a:r>
            <a:r>
              <a:rPr lang="en" sz="2667" dirty="0">
                <a:latin typeface="Source Sans Pro" panose="020B0503030403020204" pitchFamily="34" charset="0"/>
                <a:ea typeface="Source Sans Pro" panose="020B0503030403020204" pitchFamily="34" charset="0"/>
              </a:rPr>
              <a:t> to interpret in a given context </a:t>
            </a:r>
            <a:endParaRPr sz="2667" dirty="0">
              <a:latin typeface="Source Sans Pro" panose="020B0503030403020204" pitchFamily="34" charset="0"/>
              <a:ea typeface="Source Sans Pro" panose="020B0503030403020204" pitchFamily="34" charset="0"/>
            </a:endParaRPr>
          </a:p>
        </p:txBody>
      </p:sp>
      <p:sp>
        <p:nvSpPr>
          <p:cNvPr id="64" name="Google Shape;64;p1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12</a:t>
            </a:fld>
            <a:endParaRPr/>
          </a:p>
        </p:txBody>
      </p:sp>
      <p:sp>
        <p:nvSpPr>
          <p:cNvPr id="3" name="Google Shape;110;p15">
            <a:extLst>
              <a:ext uri="{FF2B5EF4-FFF2-40B4-BE49-F238E27FC236}">
                <a16:creationId xmlns:a16="http://schemas.microsoft.com/office/drawing/2014/main" id="{9663A105-3751-0BA1-D6B1-560B279D89A3}"/>
              </a:ext>
            </a:extLst>
          </p:cNvPr>
          <p:cNvSpPr txBox="1">
            <a:spLocks/>
          </p:cNvSpPr>
          <p:nvPr/>
        </p:nvSpPr>
        <p:spPr>
          <a:xfrm>
            <a:off x="7111791" y="3236978"/>
            <a:ext cx="4184820" cy="1952765"/>
          </a:xfrm>
          <a:prstGeom prst="rect">
            <a:avLst/>
          </a:prstGeom>
          <a:solidFill>
            <a:srgbClr val="FFF2CC"/>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600"/>
              </a:spcAft>
              <a:buNone/>
            </a:pPr>
            <a:r>
              <a:rPr lang="en-US" sz="2400" dirty="0">
                <a:solidFill>
                  <a:srgbClr val="980000"/>
                </a:solidFill>
                <a:latin typeface="Source Sans Pro" panose="020B0503030403020204" pitchFamily="34" charset="0"/>
                <a:ea typeface="Source Sans Pro" panose="020B0503030403020204" pitchFamily="34" charset="0"/>
              </a:rPr>
              <a:t>Can we tailor the principles to each individual query, whilst minimizing the human efforts needed for annotations?</a:t>
            </a:r>
          </a:p>
        </p:txBody>
      </p:sp>
      <p:pic>
        <p:nvPicPr>
          <p:cNvPr id="4" name="Google Shape;111;p15">
            <a:extLst>
              <a:ext uri="{FF2B5EF4-FFF2-40B4-BE49-F238E27FC236}">
                <a16:creationId xmlns:a16="http://schemas.microsoft.com/office/drawing/2014/main" id="{F5F58ECA-8F0C-B5B4-EDB2-D36DD8537354}"/>
              </a:ext>
            </a:extLst>
          </p:cNvPr>
          <p:cNvPicPr preferRelativeResize="0">
            <a:picLocks noChangeAspect="1"/>
          </p:cNvPicPr>
          <p:nvPr/>
        </p:nvPicPr>
        <p:blipFill>
          <a:blip r:embed="rId3">
            <a:alphaModFix/>
          </a:blip>
          <a:stretch>
            <a:fillRect/>
          </a:stretch>
        </p:blipFill>
        <p:spPr>
          <a:xfrm>
            <a:off x="5924600" y="3709982"/>
            <a:ext cx="994019" cy="994019"/>
          </a:xfrm>
          <a:prstGeom prst="rect">
            <a:avLst/>
          </a:prstGeom>
          <a:noFill/>
          <a:ln>
            <a:noFill/>
          </a:ln>
        </p:spPr>
      </p:pic>
      <p:pic>
        <p:nvPicPr>
          <p:cNvPr id="10" name="Graphic 9">
            <a:extLst>
              <a:ext uri="{FF2B5EF4-FFF2-40B4-BE49-F238E27FC236}">
                <a16:creationId xmlns:a16="http://schemas.microsoft.com/office/drawing/2014/main" id="{0388F932-FDF2-AB7A-E45D-5FEC9A02AEDB}"/>
              </a:ext>
            </a:extLst>
          </p:cNvPr>
          <p:cNvPicPr>
            <a:picLocks noChangeAspect="1"/>
          </p:cNvPicPr>
          <p:nvPr/>
        </p:nvPicPr>
        <p:blipFill>
          <a:blip r:embed="rId4">
            <a:extLst>
              <a:ext uri="{96DAC541-7B7A-43D3-8B79-37D633B846F1}">
                <asvg:svgBlip xmlns:asvg="http://schemas.microsoft.com/office/drawing/2016/SVG/main" r:embed="rId5"/>
              </a:ext>
            </a:extLst>
          </a:blip>
          <a:srcRect t="37440" b="34892"/>
          <a:stretch>
            <a:fillRect/>
          </a:stretch>
        </p:blipFill>
        <p:spPr>
          <a:xfrm>
            <a:off x="837205" y="3886590"/>
            <a:ext cx="4387401" cy="1160181"/>
          </a:xfrm>
          <a:prstGeom prst="rect">
            <a:avLst/>
          </a:prstGeom>
        </p:spPr>
      </p:pic>
      <p:pic>
        <p:nvPicPr>
          <p:cNvPr id="11" name="Graphic 10">
            <a:extLst>
              <a:ext uri="{FF2B5EF4-FFF2-40B4-BE49-F238E27FC236}">
                <a16:creationId xmlns:a16="http://schemas.microsoft.com/office/drawing/2014/main" id="{CD9D2DF9-9B3C-9351-88C2-D07C36DF8C15}"/>
              </a:ext>
            </a:extLst>
          </p:cNvPr>
          <p:cNvPicPr>
            <a:picLocks noChangeAspect="1"/>
          </p:cNvPicPr>
          <p:nvPr/>
        </p:nvPicPr>
        <p:blipFill>
          <a:blip r:embed="rId4">
            <a:extLst>
              <a:ext uri="{96DAC541-7B7A-43D3-8B79-37D633B846F1}">
                <asvg:svgBlip xmlns:asvg="http://schemas.microsoft.com/office/drawing/2016/SVG/main" r:embed="rId5"/>
              </a:ext>
            </a:extLst>
          </a:blip>
          <a:srcRect b="62196"/>
          <a:stretch>
            <a:fillRect/>
          </a:stretch>
        </p:blipFill>
        <p:spPr>
          <a:xfrm>
            <a:off x="837203" y="2301424"/>
            <a:ext cx="4387400" cy="1585167"/>
          </a:xfrm>
          <a:prstGeom prst="rect">
            <a:avLst/>
          </a:prstGeom>
        </p:spPr>
      </p:pic>
      <p:pic>
        <p:nvPicPr>
          <p:cNvPr id="12" name="Graphic 11">
            <a:extLst>
              <a:ext uri="{FF2B5EF4-FFF2-40B4-BE49-F238E27FC236}">
                <a16:creationId xmlns:a16="http://schemas.microsoft.com/office/drawing/2014/main" id="{01AC25E8-4B53-F785-EAAD-1FD1D167C510}"/>
              </a:ext>
            </a:extLst>
          </p:cNvPr>
          <p:cNvPicPr>
            <a:picLocks noChangeAspect="1"/>
          </p:cNvPicPr>
          <p:nvPr/>
        </p:nvPicPr>
        <p:blipFill>
          <a:blip r:embed="rId4">
            <a:extLst>
              <a:ext uri="{96DAC541-7B7A-43D3-8B79-37D633B846F1}">
                <asvg:svgBlip xmlns:asvg="http://schemas.microsoft.com/office/drawing/2016/SVG/main" r:embed="rId5"/>
              </a:ext>
            </a:extLst>
          </a:blip>
          <a:srcRect t="65109"/>
          <a:stretch>
            <a:fillRect/>
          </a:stretch>
        </p:blipFill>
        <p:spPr>
          <a:xfrm>
            <a:off x="837203" y="5046772"/>
            <a:ext cx="4387400" cy="1463039"/>
          </a:xfrm>
          <a:prstGeom prst="rect">
            <a:avLst/>
          </a:prstGeom>
        </p:spPr>
      </p:pic>
      <p:sp>
        <p:nvSpPr>
          <p:cNvPr id="69" name="Google Shape;69;p14"/>
          <p:cNvSpPr/>
          <p:nvPr/>
        </p:nvSpPr>
        <p:spPr>
          <a:xfrm>
            <a:off x="1663749" y="4330880"/>
            <a:ext cx="2708220" cy="271600"/>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pic>
        <p:nvPicPr>
          <p:cNvPr id="2" name="Picture 1" descr="A black background with a black square&#10;&#10;Description automatically generated with medium confidence">
            <a:extLst>
              <a:ext uri="{FF2B5EF4-FFF2-40B4-BE49-F238E27FC236}">
                <a16:creationId xmlns:a16="http://schemas.microsoft.com/office/drawing/2014/main" id="{E3B91628-3E5C-8FC2-EA38-97E1682E360E}"/>
              </a:ext>
            </a:extLst>
          </p:cNvPr>
          <p:cNvPicPr>
            <a:picLocks noChangeAspect="1"/>
          </p:cNvPicPr>
          <p:nvPr/>
        </p:nvPicPr>
        <p:blipFill rotWithShape="1">
          <a:blip r:embed="rId6"/>
          <a:srcRect l="13236" t="35712" r="14117" b="37369"/>
          <a:stretch/>
        </p:blipFill>
        <p:spPr>
          <a:xfrm>
            <a:off x="10824434" y="234434"/>
            <a:ext cx="1203777" cy="1712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p"/>
      <p:bldP spid="3" grpId="0" animBg="1"/>
      <p:bldP spid="6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415600" y="320040"/>
            <a:ext cx="11360800" cy="763600"/>
          </a:xfrm>
          <a:prstGeom prst="rect">
            <a:avLst/>
          </a:prstGeom>
        </p:spPr>
        <p:txBody>
          <a:bodyPr spcFirstLastPara="1" vert="horz" wrap="square" lIns="121900" tIns="121900" rIns="121900" bIns="121900" rtlCol="0" anchor="t" anchorCtr="0">
            <a:noAutofit/>
          </a:bodyPr>
          <a:lstStyle/>
          <a:p>
            <a:r>
              <a:rPr lang="en" b="1" dirty="0">
                <a:latin typeface="Source Sans Pro" panose="020B0503030403020204" pitchFamily="34" charset="0"/>
                <a:ea typeface="Source Sans Pro" panose="020B0503030403020204" pitchFamily="34" charset="0"/>
              </a:rPr>
              <a:t>Introducing: Situated-</a:t>
            </a:r>
            <a:r>
              <a:rPr lang="en" b="1" dirty="0" err="1">
                <a:latin typeface="Source Sans Pro" panose="020B0503030403020204" pitchFamily="34" charset="0"/>
                <a:ea typeface="Source Sans Pro" panose="020B0503030403020204" pitchFamily="34" charset="0"/>
              </a:rPr>
              <a:t>PRInciples</a:t>
            </a:r>
            <a:r>
              <a:rPr lang="en" b="1" dirty="0">
                <a:latin typeface="Source Sans Pro" panose="020B0503030403020204" pitchFamily="34" charset="0"/>
                <a:ea typeface="Source Sans Pro" panose="020B0503030403020204" pitchFamily="34" charset="0"/>
              </a:rPr>
              <a:t> (SPRI)</a:t>
            </a:r>
            <a:endParaRPr b="1" dirty="0">
              <a:latin typeface="Source Sans Pro" panose="020B0503030403020204" pitchFamily="34" charset="0"/>
              <a:ea typeface="Source Sans Pro" panose="020B0503030403020204" pitchFamily="34" charset="0"/>
            </a:endParaRPr>
          </a:p>
        </p:txBody>
      </p:sp>
      <p:sp>
        <p:nvSpPr>
          <p:cNvPr id="117" name="Google Shape;117;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13</a:t>
            </a:fld>
            <a:endParaRPr/>
          </a:p>
        </p:txBody>
      </p:sp>
      <p:sp>
        <p:nvSpPr>
          <p:cNvPr id="118" name="Google Shape;118;p16"/>
          <p:cNvSpPr/>
          <p:nvPr/>
        </p:nvSpPr>
        <p:spPr>
          <a:xfrm>
            <a:off x="94967" y="3506935"/>
            <a:ext cx="1311200" cy="17772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121900" tIns="121900" rIns="121900" bIns="121900" anchor="ctr" anchorCtr="0">
            <a:noAutofit/>
          </a:bodyPr>
          <a:lstStyle/>
          <a:p>
            <a:pPr algn="ctr">
              <a:lnSpc>
                <a:spcPct val="135714"/>
              </a:lnSpc>
            </a:pPr>
            <a:r>
              <a:rPr lang="en" sz="1333" dirty="0">
                <a:solidFill>
                  <a:srgbClr val="1F1F1F"/>
                </a:solidFill>
                <a:latin typeface="Source Sans Pro"/>
                <a:ea typeface="Source Sans Pro"/>
                <a:cs typeface="Source Sans Pro"/>
                <a:sym typeface="Source Sans Pro"/>
              </a:rPr>
              <a:t>My doctor told me that I'm at high risk for heart disease. What should I do?</a:t>
            </a:r>
            <a:endParaRPr sz="1333" dirty="0">
              <a:latin typeface="Source Sans Pro"/>
              <a:ea typeface="Source Sans Pro"/>
              <a:cs typeface="Source Sans Pro"/>
              <a:sym typeface="Source Sans Pro"/>
            </a:endParaRPr>
          </a:p>
        </p:txBody>
      </p:sp>
      <p:sp>
        <p:nvSpPr>
          <p:cNvPr id="119" name="Google Shape;119;p16"/>
          <p:cNvSpPr/>
          <p:nvPr/>
        </p:nvSpPr>
        <p:spPr>
          <a:xfrm>
            <a:off x="1667837" y="2662095"/>
            <a:ext cx="5161600" cy="3452000"/>
          </a:xfrm>
          <a:prstGeom prst="roundRect">
            <a:avLst>
              <a:gd name="adj" fmla="val 4443"/>
            </a:avLst>
          </a:prstGeom>
          <a:solidFill>
            <a:srgbClr val="CFE2F3"/>
          </a:solidFill>
          <a:ln>
            <a:noFill/>
          </a:ln>
        </p:spPr>
        <p:txBody>
          <a:bodyPr spcFirstLastPara="1" wrap="square" lIns="121900" tIns="121900" rIns="121900" bIns="121900" anchor="ctr" anchorCtr="0">
            <a:noAutofit/>
          </a:bodyPr>
          <a:lstStyle/>
          <a:p>
            <a:pPr algn="ctr"/>
            <a:endParaRPr sz="2400"/>
          </a:p>
        </p:txBody>
      </p:sp>
      <p:sp>
        <p:nvSpPr>
          <p:cNvPr id="120" name="Google Shape;120;p16"/>
          <p:cNvSpPr/>
          <p:nvPr/>
        </p:nvSpPr>
        <p:spPr>
          <a:xfrm>
            <a:off x="1887515" y="3737211"/>
            <a:ext cx="3314800" cy="22624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21" name="Google Shape;121;p16"/>
          <p:cNvSpPr/>
          <p:nvPr/>
        </p:nvSpPr>
        <p:spPr>
          <a:xfrm>
            <a:off x="3481568" y="2898135"/>
            <a:ext cx="1448800" cy="505200"/>
          </a:xfrm>
          <a:prstGeom prst="roundRect">
            <a:avLst>
              <a:gd name="adj" fmla="val 16667"/>
            </a:avLst>
          </a:prstGeom>
          <a:solidFill>
            <a:srgbClr val="000000"/>
          </a:solidFill>
          <a:ln>
            <a:noFill/>
          </a:ln>
        </p:spPr>
        <p:txBody>
          <a:bodyPr spcFirstLastPara="1" wrap="square" lIns="121900" tIns="121900" rIns="121900" bIns="121900" anchor="ctr" anchorCtr="0">
            <a:noAutofit/>
          </a:bodyPr>
          <a:lstStyle/>
          <a:p>
            <a:pPr algn="ctr"/>
            <a:r>
              <a:rPr lang="en" sz="1200" b="1" dirty="0">
                <a:solidFill>
                  <a:srgbClr val="FFFFFF"/>
                </a:solidFill>
                <a:latin typeface="Source Sans Pro"/>
                <a:ea typeface="Source Sans Pro"/>
                <a:cs typeface="Source Sans Pro"/>
                <a:sym typeface="Source Sans Pro"/>
              </a:rPr>
              <a:t>Generate initial principles</a:t>
            </a:r>
            <a:endParaRPr sz="1200" b="1" dirty="0">
              <a:solidFill>
                <a:srgbClr val="FFFFFF"/>
              </a:solidFill>
              <a:latin typeface="Source Sans Pro"/>
              <a:ea typeface="Source Sans Pro"/>
              <a:cs typeface="Source Sans Pro"/>
              <a:sym typeface="Source Sans Pro"/>
            </a:endParaRPr>
          </a:p>
        </p:txBody>
      </p:sp>
      <p:grpSp>
        <p:nvGrpSpPr>
          <p:cNvPr id="122" name="Google Shape;122;p16"/>
          <p:cNvGrpSpPr/>
          <p:nvPr/>
        </p:nvGrpSpPr>
        <p:grpSpPr>
          <a:xfrm>
            <a:off x="95244" y="2261035"/>
            <a:ext cx="1313400" cy="1141829"/>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121900" tIns="121900" rIns="121900" bIns="121900" anchor="ctr" anchorCtr="0">
              <a:noAutofit/>
            </a:bodyPr>
            <a:lstStyle/>
            <a:p>
              <a:pPr algn="ctr"/>
              <a:r>
                <a:rPr lang="en" sz="1733" b="1">
                  <a:latin typeface="Source Sans Pro"/>
                  <a:ea typeface="Source Sans Pro"/>
                  <a:cs typeface="Source Sans Pro"/>
                  <a:sym typeface="Source Sans Pro"/>
                </a:rPr>
                <a:t>User Input</a:t>
              </a:r>
              <a:endParaRPr sz="1733" b="1">
                <a:latin typeface="Source Sans Pro"/>
                <a:ea typeface="Source Sans Pro"/>
                <a:cs typeface="Source Sans Pro"/>
                <a:sym typeface="Source Sans Pro"/>
              </a:endParaRPr>
            </a:p>
          </p:txBody>
        </p:sp>
        <p:pic>
          <p:nvPicPr>
            <p:cNvPr id="124" name="Google Shape;124;p16"/>
            <p:cNvPicPr preferRelativeResize="0"/>
            <p:nvPr/>
          </p:nvPicPr>
          <p:blipFill>
            <a:blip r:embed="rId3">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nvPicPr>
        <p:blipFill>
          <a:blip r:embed="rId4">
            <a:alphaModFix/>
          </a:blip>
          <a:stretch>
            <a:fillRect/>
          </a:stretch>
        </p:blipFill>
        <p:spPr>
          <a:xfrm>
            <a:off x="2161814" y="3009654"/>
            <a:ext cx="365740" cy="367060"/>
          </a:xfrm>
          <a:prstGeom prst="rect">
            <a:avLst/>
          </a:prstGeom>
          <a:noFill/>
          <a:ln>
            <a:noFill/>
          </a:ln>
        </p:spPr>
      </p:pic>
      <p:sp>
        <p:nvSpPr>
          <p:cNvPr id="126" name="Google Shape;126;p16"/>
          <p:cNvSpPr/>
          <p:nvPr/>
        </p:nvSpPr>
        <p:spPr>
          <a:xfrm>
            <a:off x="1622967" y="2114468"/>
            <a:ext cx="1458000" cy="4404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067" b="1">
                <a:latin typeface="Source Sans Pro"/>
                <a:ea typeface="Source Sans Pro"/>
                <a:cs typeface="Source Sans Pro"/>
                <a:sym typeface="Source Sans Pro"/>
              </a:rPr>
              <a:t>Seed (</a:t>
            </a:r>
            <a:r>
              <a:rPr lang="en" sz="1067" b="1" i="1">
                <a:latin typeface="Source Sans Pro"/>
                <a:ea typeface="Source Sans Pro"/>
                <a:cs typeface="Source Sans Pro"/>
                <a:sym typeface="Source Sans Pro"/>
              </a:rPr>
              <a:t>Instruction, Principle</a:t>
            </a:r>
            <a:r>
              <a:rPr lang="en" sz="1067" b="1">
                <a:latin typeface="Source Sans Pro"/>
                <a:ea typeface="Source Sans Pro"/>
                <a:cs typeface="Source Sans Pro"/>
                <a:sym typeface="Source Sans Pro"/>
              </a:rPr>
              <a:t>) Examples</a:t>
            </a:r>
            <a:endParaRPr sz="1067" b="1">
              <a:latin typeface="Source Sans Pro"/>
              <a:ea typeface="Source Sans Pro"/>
              <a:cs typeface="Source Sans Pro"/>
              <a:sym typeface="Source Sans Pro"/>
            </a:endParaRPr>
          </a:p>
        </p:txBody>
      </p:sp>
      <p:cxnSp>
        <p:nvCxnSpPr>
          <p:cNvPr id="127" name="Google Shape;127;p16"/>
          <p:cNvCxnSpPr>
            <a:endCxn id="125" idx="0"/>
          </p:cNvCxnSpPr>
          <p:nvPr/>
        </p:nvCxnSpPr>
        <p:spPr>
          <a:xfrm>
            <a:off x="2342684" y="2569253"/>
            <a:ext cx="2000" cy="4404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nvSpPr>
        <p:spPr>
          <a:xfrm>
            <a:off x="3350133" y="1330268"/>
            <a:ext cx="3434800" cy="1213200"/>
          </a:xfrm>
          <a:prstGeom prst="rect">
            <a:avLst/>
          </a:prstGeom>
          <a:noFill/>
          <a:ln>
            <a:noFill/>
          </a:ln>
        </p:spPr>
        <p:txBody>
          <a:bodyPr spcFirstLastPara="1" wrap="square" lIns="121900" tIns="121900" rIns="121900" bIns="121900" anchor="t" anchorCtr="0">
            <a:noAutofit/>
          </a:bodyPr>
          <a:lstStyle/>
          <a:p>
            <a:pPr algn="ctr"/>
            <a:r>
              <a:rPr lang="en" sz="2000" b="1" i="1" dirty="0">
                <a:latin typeface="Source Sans Pro"/>
                <a:ea typeface="Source Sans Pro"/>
                <a:cs typeface="Source Sans Pro"/>
                <a:sym typeface="Source Sans Pro"/>
              </a:rPr>
              <a:t>Stage 1: </a:t>
            </a:r>
            <a:r>
              <a:rPr lang="en" sz="2000" b="1" dirty="0">
                <a:latin typeface="Source Sans Pro"/>
                <a:ea typeface="Source Sans Pro"/>
                <a:cs typeface="Source Sans Pro"/>
                <a:sym typeface="Source Sans Pro"/>
              </a:rPr>
              <a:t>Generate a set of </a:t>
            </a:r>
            <a:r>
              <a:rPr lang="en" sz="2000" b="1" dirty="0">
                <a:solidFill>
                  <a:srgbClr val="FF9900"/>
                </a:solidFill>
                <a:latin typeface="Source Sans Pro"/>
                <a:ea typeface="Source Sans Pro"/>
                <a:cs typeface="Source Sans Pro"/>
                <a:sym typeface="Source Sans Pro"/>
              </a:rPr>
              <a:t>principles</a:t>
            </a:r>
            <a:r>
              <a:rPr lang="en" sz="2000" b="1" dirty="0">
                <a:latin typeface="Source Sans Pro"/>
                <a:ea typeface="Source Sans Pro"/>
                <a:cs typeface="Source Sans Pro"/>
                <a:sym typeface="Source Sans Pro"/>
              </a:rPr>
              <a:t> to guide the response to the user’s input</a:t>
            </a:r>
            <a:endParaRPr sz="2000" b="1" dirty="0">
              <a:latin typeface="Source Sans Pro"/>
              <a:ea typeface="Source Sans Pro"/>
              <a:cs typeface="Source Sans Pro"/>
              <a:sym typeface="Source Sans Pro"/>
            </a:endParaRPr>
          </a:p>
        </p:txBody>
      </p:sp>
      <p:sp>
        <p:nvSpPr>
          <p:cNvPr id="129" name="Google Shape;129;p16"/>
          <p:cNvSpPr/>
          <p:nvPr/>
        </p:nvSpPr>
        <p:spPr>
          <a:xfrm>
            <a:off x="1517352" y="3055592"/>
            <a:ext cx="600400" cy="277200"/>
          </a:xfrm>
          <a:prstGeom prst="rightArrow">
            <a:avLst>
              <a:gd name="adj1" fmla="val 50000"/>
              <a:gd name="adj2" fmla="val 82870"/>
            </a:avLst>
          </a:prstGeom>
          <a:solidFill>
            <a:srgbClr val="000000"/>
          </a:solidFill>
          <a:ln>
            <a:noFill/>
          </a:ln>
        </p:spPr>
        <p:txBody>
          <a:bodyPr spcFirstLastPara="1" wrap="square" lIns="121900" tIns="121900" rIns="121900" bIns="121900" anchor="ctr" anchorCtr="0">
            <a:noAutofit/>
          </a:bodyPr>
          <a:lstStyle/>
          <a:p>
            <a:pPr algn="ctr"/>
            <a:endParaRPr sz="2400"/>
          </a:p>
        </p:txBody>
      </p:sp>
      <p:cxnSp>
        <p:nvCxnSpPr>
          <p:cNvPr id="130" name="Google Shape;130;p16"/>
          <p:cNvCxnSpPr/>
          <p:nvPr/>
        </p:nvCxnSpPr>
        <p:spPr>
          <a:xfrm>
            <a:off x="3891543" y="3441737"/>
            <a:ext cx="4800" cy="5740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nvSpPr>
        <p:spPr>
          <a:xfrm>
            <a:off x="2869768" y="4031204"/>
            <a:ext cx="1623600" cy="642800"/>
          </a:xfrm>
          <a:prstGeom prst="roundRect">
            <a:avLst>
              <a:gd name="adj" fmla="val 11731"/>
            </a:avLst>
          </a:prstGeom>
          <a:solidFill>
            <a:srgbClr val="D5A6BD"/>
          </a:solidFill>
          <a:ln>
            <a:noFill/>
          </a:ln>
        </p:spPr>
        <p:txBody>
          <a:bodyPr spcFirstLastPara="1" wrap="square" lIns="121900" tIns="121900" rIns="121900" bIns="121900" anchor="ctr" anchorCtr="0">
            <a:noAutofit/>
          </a:bodyPr>
          <a:lstStyle/>
          <a:p>
            <a:pPr algn="ctr"/>
            <a:r>
              <a:rPr lang="en" sz="1067" b="1">
                <a:latin typeface="Source Sans Pro"/>
                <a:ea typeface="Source Sans Pro"/>
                <a:cs typeface="Source Sans Pro"/>
                <a:sym typeface="Source Sans Pro"/>
              </a:rPr>
              <a:t>Are the principles useful enough to guide the response?</a:t>
            </a:r>
            <a:endParaRPr sz="1067" b="1">
              <a:latin typeface="Source Sans Pro"/>
              <a:ea typeface="Source Sans Pro"/>
              <a:cs typeface="Source Sans Pro"/>
              <a:sym typeface="Source Sans Pro"/>
            </a:endParaRPr>
          </a:p>
        </p:txBody>
      </p:sp>
      <p:grpSp>
        <p:nvGrpSpPr>
          <p:cNvPr id="132" name="Google Shape;132;p16"/>
          <p:cNvGrpSpPr/>
          <p:nvPr/>
        </p:nvGrpSpPr>
        <p:grpSpPr>
          <a:xfrm>
            <a:off x="2571617" y="2588002"/>
            <a:ext cx="1094100" cy="833081"/>
            <a:chOff x="2962389" y="1474718"/>
            <a:chExt cx="1094100" cy="830204"/>
          </a:xfrm>
        </p:grpSpPr>
        <p:pic>
          <p:nvPicPr>
            <p:cNvPr id="133" name="Google Shape;133;p16"/>
            <p:cNvPicPr preferRelativeResize="0"/>
            <p:nvPr/>
          </p:nvPicPr>
          <p:blipFill>
            <a:blip r:embed="rId5">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Base LLM</a:t>
              </a:r>
              <a:endParaRPr sz="1333" b="1">
                <a:latin typeface="Source Sans Pro"/>
                <a:ea typeface="Source Sans Pro"/>
                <a:cs typeface="Source Sans Pro"/>
                <a:sym typeface="Source Sans Pro"/>
              </a:endParaRPr>
            </a:p>
          </p:txBody>
        </p:sp>
      </p:grpSp>
      <p:cxnSp>
        <p:nvCxnSpPr>
          <p:cNvPr id="135" name="Google Shape;135;p16"/>
          <p:cNvCxnSpPr>
            <a:stCxn id="131" idx="3"/>
          </p:cNvCxnSpPr>
          <p:nvPr/>
        </p:nvCxnSpPr>
        <p:spPr>
          <a:xfrm>
            <a:off x="4493368" y="4352604"/>
            <a:ext cx="853200" cy="4000"/>
          </a:xfrm>
          <a:prstGeom prst="straightConnector1">
            <a:avLst/>
          </a:prstGeom>
          <a:noFill/>
          <a:ln w="19050" cap="flat" cmpd="sng">
            <a:solidFill>
              <a:srgbClr val="000000"/>
            </a:solidFill>
            <a:prstDash val="solid"/>
            <a:round/>
            <a:headEnd type="none" w="med" len="med"/>
            <a:tailEnd type="triangle" w="med" len="med"/>
          </a:ln>
        </p:spPr>
      </p:cxnSp>
      <p:sp>
        <p:nvSpPr>
          <p:cNvPr id="136" name="Google Shape;136;p16"/>
          <p:cNvSpPr/>
          <p:nvPr/>
        </p:nvSpPr>
        <p:spPr>
          <a:xfrm>
            <a:off x="4566252" y="3998217"/>
            <a:ext cx="505200" cy="258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b="1">
                <a:latin typeface="Source Sans Pro"/>
                <a:ea typeface="Source Sans Pro"/>
                <a:cs typeface="Source Sans Pro"/>
                <a:sym typeface="Source Sans Pro"/>
              </a:rPr>
              <a:t>YES</a:t>
            </a:r>
            <a:endParaRPr sz="1200" b="1">
              <a:latin typeface="Source Sans Pro"/>
              <a:ea typeface="Source Sans Pro"/>
              <a:cs typeface="Source Sans Pro"/>
              <a:sym typeface="Source Sans Pro"/>
            </a:endParaRPr>
          </a:p>
        </p:txBody>
      </p:sp>
      <p:cxnSp>
        <p:nvCxnSpPr>
          <p:cNvPr id="137" name="Google Shape;137;p16"/>
          <p:cNvCxnSpPr>
            <a:stCxn id="131" idx="2"/>
            <a:endCxn id="138" idx="0"/>
          </p:cNvCxnSpPr>
          <p:nvPr/>
        </p:nvCxnSpPr>
        <p:spPr>
          <a:xfrm>
            <a:off x="3681568" y="4674004"/>
            <a:ext cx="4400" cy="610000"/>
          </a:xfrm>
          <a:prstGeom prst="straightConnector1">
            <a:avLst/>
          </a:prstGeom>
          <a:noFill/>
          <a:ln w="19050" cap="flat" cmpd="sng">
            <a:solidFill>
              <a:srgbClr val="000000"/>
            </a:solidFill>
            <a:prstDash val="dash"/>
            <a:round/>
            <a:headEnd type="none" w="med" len="med"/>
            <a:tailEnd type="triangle" w="med" len="med"/>
          </a:ln>
        </p:spPr>
      </p:cxnSp>
      <p:sp>
        <p:nvSpPr>
          <p:cNvPr id="139" name="Google Shape;139;p16"/>
          <p:cNvSpPr/>
          <p:nvPr/>
        </p:nvSpPr>
        <p:spPr>
          <a:xfrm>
            <a:off x="3080897" y="4814811"/>
            <a:ext cx="505200" cy="258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b="1">
                <a:latin typeface="Source Sans Pro"/>
                <a:ea typeface="Source Sans Pro"/>
                <a:cs typeface="Source Sans Pro"/>
                <a:sym typeface="Source Sans Pro"/>
              </a:rPr>
              <a:t>NO</a:t>
            </a:r>
            <a:endParaRPr sz="1467" b="1">
              <a:latin typeface="Source Sans Pro"/>
              <a:ea typeface="Source Sans Pro"/>
              <a:cs typeface="Source Sans Pro"/>
              <a:sym typeface="Source Sans Pro"/>
            </a:endParaRPr>
          </a:p>
        </p:txBody>
      </p:sp>
      <p:sp>
        <p:nvSpPr>
          <p:cNvPr id="138" name="Google Shape;138;p16"/>
          <p:cNvSpPr/>
          <p:nvPr/>
        </p:nvSpPr>
        <p:spPr>
          <a:xfrm>
            <a:off x="2826267" y="5284135"/>
            <a:ext cx="1719600" cy="610000"/>
          </a:xfrm>
          <a:prstGeom prst="roundRect">
            <a:avLst>
              <a:gd name="adj" fmla="val 14033"/>
            </a:avLst>
          </a:prstGeom>
          <a:solidFill>
            <a:srgbClr val="000000"/>
          </a:solidFill>
          <a:ln>
            <a:noFill/>
          </a:ln>
        </p:spPr>
        <p:txBody>
          <a:bodyPr spcFirstLastPara="1" wrap="square" lIns="121900" tIns="121900" rIns="121900" bIns="121900" anchor="ctr" anchorCtr="0">
            <a:noAutofit/>
          </a:bodyPr>
          <a:lstStyle/>
          <a:p>
            <a:pPr algn="ctr"/>
            <a:r>
              <a:rPr lang="en" sz="1333" b="1" dirty="0">
                <a:solidFill>
                  <a:srgbClr val="FFFFFF"/>
                </a:solidFill>
                <a:latin typeface="Source Sans Pro"/>
                <a:ea typeface="Source Sans Pro"/>
                <a:cs typeface="Source Sans Pro"/>
                <a:sym typeface="Source Sans Pro"/>
              </a:rPr>
              <a:t>Refine the principles based on feedback</a:t>
            </a:r>
            <a:endParaRPr sz="1333" b="1" dirty="0">
              <a:solidFill>
                <a:srgbClr val="FFFFFF"/>
              </a:solidFill>
              <a:latin typeface="Source Sans Pro"/>
              <a:ea typeface="Source Sans Pro"/>
              <a:cs typeface="Source Sans Pro"/>
              <a:sym typeface="Source Sans Pro"/>
            </a:endParaRPr>
          </a:p>
        </p:txBody>
      </p:sp>
      <p:cxnSp>
        <p:nvCxnSpPr>
          <p:cNvPr id="140" name="Google Shape;140;p16"/>
          <p:cNvCxnSpPr>
            <a:stCxn id="138" idx="1"/>
            <a:endCxn id="141" idx="1"/>
          </p:cNvCxnSpPr>
          <p:nvPr/>
        </p:nvCxnSpPr>
        <p:spPr>
          <a:xfrm rot="10800000">
            <a:off x="2261867" y="4352335"/>
            <a:ext cx="564400" cy="1236800"/>
          </a:xfrm>
          <a:prstGeom prst="bentConnector3">
            <a:avLst>
              <a:gd name="adj1" fmla="val 156273"/>
            </a:avLst>
          </a:prstGeom>
          <a:noFill/>
          <a:ln w="19050" cap="flat" cmpd="sng">
            <a:solidFill>
              <a:srgbClr val="000000"/>
            </a:solidFill>
            <a:prstDash val="dash"/>
            <a:round/>
            <a:headEnd type="none" w="med" len="med"/>
            <a:tailEnd type="triangle" w="med" len="med"/>
          </a:ln>
        </p:spPr>
      </p:cxnSp>
      <p:grpSp>
        <p:nvGrpSpPr>
          <p:cNvPr id="142" name="Google Shape;142;p16"/>
          <p:cNvGrpSpPr/>
          <p:nvPr/>
        </p:nvGrpSpPr>
        <p:grpSpPr>
          <a:xfrm>
            <a:off x="4349003" y="5012235"/>
            <a:ext cx="1194900" cy="834708"/>
            <a:chOff x="2709143" y="1436522"/>
            <a:chExt cx="1194900" cy="831824"/>
          </a:xfrm>
        </p:grpSpPr>
        <p:pic>
          <p:nvPicPr>
            <p:cNvPr id="143" name="Google Shape;143;p16"/>
            <p:cNvPicPr preferRelativeResize="0"/>
            <p:nvPr/>
          </p:nvPicPr>
          <p:blipFill>
            <a:blip r:embed="rId5">
              <a:alphaModFix/>
            </a:blip>
            <a:stretch>
              <a:fillRect/>
            </a:stretch>
          </p:blipFill>
          <p:spPr>
            <a:xfrm>
              <a:off x="2966410" y="1811147"/>
              <a:ext cx="457199" cy="457199"/>
            </a:xfrm>
            <a:prstGeom prst="rect">
              <a:avLst/>
            </a:prstGeom>
            <a:noFill/>
            <a:ln>
              <a:noFill/>
            </a:ln>
          </p:spPr>
        </p:pic>
        <p:sp>
          <p:nvSpPr>
            <p:cNvPr id="144" name="Google Shape;144;p16"/>
            <p:cNvSpPr txBox="1"/>
            <p:nvPr/>
          </p:nvSpPr>
          <p:spPr>
            <a:xfrm>
              <a:off x="2709143" y="1436522"/>
              <a:ext cx="1194900" cy="3387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Base LLM</a:t>
              </a:r>
              <a:endParaRPr sz="1333" b="1">
                <a:latin typeface="Source Sans Pro"/>
                <a:ea typeface="Source Sans Pro"/>
                <a:cs typeface="Source Sans Pro"/>
                <a:sym typeface="Source Sans Pro"/>
              </a:endParaRPr>
            </a:p>
          </p:txBody>
        </p:sp>
      </p:grpSp>
      <p:grpSp>
        <p:nvGrpSpPr>
          <p:cNvPr id="145" name="Google Shape;145;p16"/>
          <p:cNvGrpSpPr/>
          <p:nvPr/>
        </p:nvGrpSpPr>
        <p:grpSpPr>
          <a:xfrm>
            <a:off x="1925285" y="3694585"/>
            <a:ext cx="1221600" cy="932964"/>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Critic Model</a:t>
              </a:r>
              <a:endParaRPr sz="1333" b="1">
                <a:latin typeface="Source Sans Pro"/>
                <a:ea typeface="Source Sans Pro"/>
                <a:cs typeface="Source Sans Pro"/>
                <a:sym typeface="Source Sans Pro"/>
              </a:endParaRPr>
            </a:p>
          </p:txBody>
        </p:sp>
        <p:pic>
          <p:nvPicPr>
            <p:cNvPr id="141" name="Google Shape;141;p16"/>
            <p:cNvPicPr preferRelativeResize="0"/>
            <p:nvPr/>
          </p:nvPicPr>
          <p:blipFill>
            <a:blip r:embed="rId6">
              <a:alphaModFix/>
            </a:blip>
            <a:stretch>
              <a:fillRect/>
            </a:stretch>
          </p:blipFill>
          <p:spPr>
            <a:xfrm>
              <a:off x="3152275" y="3004875"/>
              <a:ext cx="548640" cy="548640"/>
            </a:xfrm>
            <a:prstGeom prst="rect">
              <a:avLst/>
            </a:prstGeom>
            <a:noFill/>
            <a:ln>
              <a:noFill/>
            </a:ln>
          </p:spPr>
        </p:pic>
      </p:grpSp>
      <p:sp>
        <p:nvSpPr>
          <p:cNvPr id="147" name="Google Shape;147;p16"/>
          <p:cNvSpPr/>
          <p:nvPr/>
        </p:nvSpPr>
        <p:spPr>
          <a:xfrm>
            <a:off x="5366333" y="3422601"/>
            <a:ext cx="1388400" cy="25772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60933" tIns="121900" rIns="60933" bIns="121900" anchor="ctr" anchorCtr="0">
            <a:noAutofit/>
          </a:bodyPr>
          <a:lstStyle/>
          <a:p>
            <a:pPr algn="ctr">
              <a:lnSpc>
                <a:spcPct val="135714"/>
              </a:lnSpc>
            </a:pPr>
            <a:r>
              <a:rPr lang="en" sz="867">
                <a:solidFill>
                  <a:srgbClr val="1F1F1F"/>
                </a:solidFill>
                <a:latin typeface="Source Sans Pro"/>
                <a:ea typeface="Source Sans Pro"/>
                <a:cs typeface="Source Sans Pro"/>
                <a:sym typeface="Source Sans Pro"/>
              </a:rPr>
              <a:t>… prioritize personalized guidance over generic advice, considering the individual’s unique medical history, lifestyle, and risk factors. Emphasize the importance of consulting with a healthcare professional to develop a tailored plan. Additionally, provide evidence-based information on heart disease prevention …</a:t>
            </a:r>
            <a:endParaRPr sz="867">
              <a:latin typeface="Source Sans Pro"/>
              <a:ea typeface="Source Sans Pro"/>
              <a:cs typeface="Source Sans Pro"/>
              <a:sym typeface="Source Sans Pro"/>
            </a:endParaRPr>
          </a:p>
        </p:txBody>
      </p:sp>
      <p:cxnSp>
        <p:nvCxnSpPr>
          <p:cNvPr id="148" name="Google Shape;148;p16"/>
          <p:cNvCxnSpPr>
            <a:stCxn id="125" idx="3"/>
            <a:endCxn id="133" idx="1"/>
          </p:cNvCxnSpPr>
          <p:nvPr/>
        </p:nvCxnSpPr>
        <p:spPr>
          <a:xfrm rot="10800000" flipH="1">
            <a:off x="2527553" y="3191583"/>
            <a:ext cx="438400" cy="1600"/>
          </a:xfrm>
          <a:prstGeom prst="straightConnector1">
            <a:avLst/>
          </a:prstGeom>
          <a:noFill/>
          <a:ln w="19050" cap="flat" cmpd="sng">
            <a:solidFill>
              <a:srgbClr val="000000"/>
            </a:solidFill>
            <a:prstDash val="solid"/>
            <a:round/>
            <a:headEnd type="none" w="med" len="med"/>
            <a:tailEnd type="triangle" w="med" len="med"/>
          </a:ln>
        </p:spPr>
      </p:cxnSp>
      <p:grpSp>
        <p:nvGrpSpPr>
          <p:cNvPr id="149" name="Google Shape;149;p16"/>
          <p:cNvGrpSpPr/>
          <p:nvPr/>
        </p:nvGrpSpPr>
        <p:grpSpPr>
          <a:xfrm>
            <a:off x="5151649" y="2784306"/>
            <a:ext cx="1448919" cy="508156"/>
            <a:chOff x="6904475" y="1759881"/>
            <a:chExt cx="1448918" cy="506400"/>
          </a:xfrm>
        </p:grpSpPr>
        <p:pic>
          <p:nvPicPr>
            <p:cNvPr id="150" name="Google Shape;150;p16"/>
            <p:cNvPicPr preferRelativeResize="0"/>
            <p:nvPr/>
          </p:nvPicPr>
          <p:blipFill>
            <a:blip r:embed="rId7">
              <a:alphaModFix/>
            </a:blip>
            <a:stretch>
              <a:fillRect/>
            </a:stretch>
          </p:blipFill>
          <p:spPr>
            <a:xfrm>
              <a:off x="6904475" y="1759881"/>
              <a:ext cx="506400" cy="506400"/>
            </a:xfrm>
            <a:prstGeom prst="rect">
              <a:avLst/>
            </a:prstGeom>
            <a:noFill/>
            <a:ln>
              <a:noFill/>
            </a:ln>
          </p:spPr>
        </p:pic>
        <p:sp>
          <p:nvSpPr>
            <p:cNvPr id="151" name="Google Shape;151;p16"/>
            <p:cNvSpPr txBox="1"/>
            <p:nvPr/>
          </p:nvSpPr>
          <p:spPr>
            <a:xfrm>
              <a:off x="7259293" y="1760343"/>
              <a:ext cx="1094100" cy="4926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Final</a:t>
              </a:r>
              <a:endParaRPr sz="1333" b="1">
                <a:latin typeface="Source Sans Pro"/>
                <a:ea typeface="Source Sans Pro"/>
                <a:cs typeface="Source Sans Pro"/>
                <a:sym typeface="Source Sans Pro"/>
              </a:endParaRPr>
            </a:p>
            <a:p>
              <a:pPr algn="ctr"/>
              <a:r>
                <a:rPr lang="en" sz="1333" b="1">
                  <a:latin typeface="Source Sans Pro"/>
                  <a:ea typeface="Source Sans Pro"/>
                  <a:cs typeface="Source Sans Pro"/>
                  <a:sym typeface="Source Sans Pro"/>
                </a:rPr>
                <a:t>Principles</a:t>
              </a:r>
              <a:endParaRPr sz="1333" b="1">
                <a:latin typeface="Source Sans Pro"/>
                <a:ea typeface="Source Sans Pro"/>
                <a:cs typeface="Source Sans Pro"/>
                <a:sym typeface="Source Sans Pro"/>
              </a:endParaRPr>
            </a:p>
          </p:txBody>
        </p:sp>
      </p:grpSp>
      <p:sp>
        <p:nvSpPr>
          <p:cNvPr id="152" name="Google Shape;152;p16"/>
          <p:cNvSpPr/>
          <p:nvPr/>
        </p:nvSpPr>
        <p:spPr>
          <a:xfrm>
            <a:off x="7066631" y="2662095"/>
            <a:ext cx="5042800" cy="3452000"/>
          </a:xfrm>
          <a:prstGeom prst="roundRect">
            <a:avLst>
              <a:gd name="adj" fmla="val 3792"/>
            </a:avLst>
          </a:prstGeom>
          <a:solidFill>
            <a:srgbClr val="D9EAD3"/>
          </a:solidFill>
          <a:ln>
            <a:noFill/>
          </a:ln>
        </p:spPr>
        <p:txBody>
          <a:bodyPr spcFirstLastPara="1" wrap="square" lIns="121900" tIns="121900" rIns="121900" bIns="121900" anchor="ctr" anchorCtr="0">
            <a:noAutofit/>
          </a:bodyPr>
          <a:lstStyle/>
          <a:p>
            <a:pPr algn="ctr"/>
            <a:endParaRPr sz="2400"/>
          </a:p>
        </p:txBody>
      </p:sp>
      <p:sp>
        <p:nvSpPr>
          <p:cNvPr id="153" name="Google Shape;153;p16"/>
          <p:cNvSpPr/>
          <p:nvPr/>
        </p:nvSpPr>
        <p:spPr>
          <a:xfrm>
            <a:off x="7220991" y="3737211"/>
            <a:ext cx="3314800" cy="22624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54" name="Google Shape;154;p16"/>
          <p:cNvSpPr/>
          <p:nvPr/>
        </p:nvSpPr>
        <p:spPr>
          <a:xfrm>
            <a:off x="8087380" y="2771616"/>
            <a:ext cx="1844000" cy="819200"/>
          </a:xfrm>
          <a:prstGeom prst="roundRect">
            <a:avLst>
              <a:gd name="adj" fmla="val 13021"/>
            </a:avLst>
          </a:prstGeom>
          <a:solidFill>
            <a:srgbClr val="000000"/>
          </a:solidFill>
          <a:ln>
            <a:noFill/>
          </a:ln>
        </p:spPr>
        <p:txBody>
          <a:bodyPr spcFirstLastPara="1" wrap="square" lIns="121900" tIns="121900" rIns="121900" bIns="121900" anchor="ctr" anchorCtr="0">
            <a:noAutofit/>
          </a:bodyPr>
          <a:lstStyle/>
          <a:p>
            <a:pPr algn="ctr"/>
            <a:r>
              <a:rPr lang="en" sz="1200" b="1" dirty="0">
                <a:solidFill>
                  <a:srgbClr val="FFFFFF"/>
                </a:solidFill>
                <a:latin typeface="Source Sans Pro"/>
                <a:ea typeface="Source Sans Pro"/>
                <a:cs typeface="Source Sans Pro"/>
                <a:sym typeface="Source Sans Pro"/>
              </a:rPr>
              <a:t>Generate an initial response that adheres to the principles from Stage 1</a:t>
            </a:r>
            <a:endParaRPr sz="1200" b="1" dirty="0">
              <a:solidFill>
                <a:srgbClr val="FFFFFF"/>
              </a:solidFill>
              <a:latin typeface="Source Sans Pro"/>
              <a:ea typeface="Source Sans Pro"/>
              <a:cs typeface="Source Sans Pro"/>
              <a:sym typeface="Source Sans Pro"/>
            </a:endParaRPr>
          </a:p>
        </p:txBody>
      </p:sp>
      <p:sp>
        <p:nvSpPr>
          <p:cNvPr id="155" name="Google Shape;155;p16"/>
          <p:cNvSpPr txBox="1"/>
          <p:nvPr/>
        </p:nvSpPr>
        <p:spPr>
          <a:xfrm>
            <a:off x="7779633" y="1330268"/>
            <a:ext cx="3616800" cy="1090000"/>
          </a:xfrm>
          <a:prstGeom prst="rect">
            <a:avLst/>
          </a:prstGeom>
          <a:noFill/>
          <a:ln>
            <a:noFill/>
          </a:ln>
        </p:spPr>
        <p:txBody>
          <a:bodyPr spcFirstLastPara="1" wrap="square" lIns="121900" tIns="121900" rIns="121900" bIns="121900" anchor="t" anchorCtr="0">
            <a:noAutofit/>
          </a:bodyPr>
          <a:lstStyle/>
          <a:p>
            <a:pPr algn="ctr"/>
            <a:r>
              <a:rPr lang="en" sz="2000" b="1" i="1">
                <a:latin typeface="Source Sans Pro"/>
                <a:ea typeface="Source Sans Pro"/>
                <a:cs typeface="Source Sans Pro"/>
                <a:sym typeface="Source Sans Pro"/>
              </a:rPr>
              <a:t>Stage 2: </a:t>
            </a:r>
            <a:r>
              <a:rPr lang="en" sz="2000" b="1">
                <a:latin typeface="Source Sans Pro"/>
                <a:ea typeface="Source Sans Pro"/>
                <a:cs typeface="Source Sans Pro"/>
                <a:sym typeface="Source Sans Pro"/>
              </a:rPr>
              <a:t>Generate a </a:t>
            </a:r>
            <a:r>
              <a:rPr lang="en" sz="2000" b="1">
                <a:solidFill>
                  <a:srgbClr val="FF9900"/>
                </a:solidFill>
                <a:latin typeface="Source Sans Pro"/>
                <a:ea typeface="Source Sans Pro"/>
                <a:cs typeface="Source Sans Pro"/>
                <a:sym typeface="Source Sans Pro"/>
              </a:rPr>
              <a:t>response</a:t>
            </a:r>
            <a:r>
              <a:rPr lang="en" sz="2000" b="1">
                <a:latin typeface="Source Sans Pro"/>
                <a:ea typeface="Source Sans Pro"/>
                <a:cs typeface="Source Sans Pro"/>
                <a:sym typeface="Source Sans Pro"/>
              </a:rPr>
              <a:t> to the user’s input by adhering to the principles</a:t>
            </a:r>
            <a:endParaRPr sz="2000" b="1">
              <a:latin typeface="Source Sans Pro"/>
              <a:ea typeface="Source Sans Pro"/>
              <a:cs typeface="Source Sans Pro"/>
              <a:sym typeface="Source Sans Pro"/>
            </a:endParaRPr>
          </a:p>
        </p:txBody>
      </p:sp>
      <p:sp>
        <p:nvSpPr>
          <p:cNvPr id="156" name="Google Shape;156;p16"/>
          <p:cNvSpPr/>
          <p:nvPr/>
        </p:nvSpPr>
        <p:spPr>
          <a:xfrm>
            <a:off x="6655696" y="3012991"/>
            <a:ext cx="734400" cy="277200"/>
          </a:xfrm>
          <a:prstGeom prst="rightArrow">
            <a:avLst>
              <a:gd name="adj1" fmla="val 50000"/>
              <a:gd name="adj2" fmla="val 82870"/>
            </a:avLst>
          </a:prstGeom>
          <a:solidFill>
            <a:srgbClr val="000000"/>
          </a:solidFill>
          <a:ln>
            <a:noFill/>
          </a:ln>
        </p:spPr>
        <p:txBody>
          <a:bodyPr spcFirstLastPara="1" wrap="square" lIns="121900" tIns="121900" rIns="121900" bIns="121900" anchor="ctr" anchorCtr="0">
            <a:noAutofit/>
          </a:bodyPr>
          <a:lstStyle/>
          <a:p>
            <a:pPr algn="ctr"/>
            <a:endParaRPr sz="2400"/>
          </a:p>
        </p:txBody>
      </p:sp>
      <p:cxnSp>
        <p:nvCxnSpPr>
          <p:cNvPr id="157" name="Google Shape;157;p16"/>
          <p:cNvCxnSpPr>
            <a:stCxn id="154" idx="2"/>
            <a:endCxn id="158" idx="0"/>
          </p:cNvCxnSpPr>
          <p:nvPr/>
        </p:nvCxnSpPr>
        <p:spPr>
          <a:xfrm>
            <a:off x="9009380" y="3590816"/>
            <a:ext cx="5600" cy="440400"/>
          </a:xfrm>
          <a:prstGeom prst="straightConnector1">
            <a:avLst/>
          </a:prstGeom>
          <a:noFill/>
          <a:ln w="19050" cap="flat" cmpd="sng">
            <a:solidFill>
              <a:srgbClr val="000000"/>
            </a:solidFill>
            <a:prstDash val="solid"/>
            <a:round/>
            <a:headEnd type="none" w="med" len="med"/>
            <a:tailEnd type="triangle" w="med" len="med"/>
          </a:ln>
        </p:spPr>
      </p:cxnSp>
      <p:sp>
        <p:nvSpPr>
          <p:cNvPr id="158" name="Google Shape;158;p16"/>
          <p:cNvSpPr/>
          <p:nvPr/>
        </p:nvSpPr>
        <p:spPr>
          <a:xfrm>
            <a:off x="8203244" y="4031204"/>
            <a:ext cx="1623600" cy="642800"/>
          </a:xfrm>
          <a:prstGeom prst="roundRect">
            <a:avLst>
              <a:gd name="adj" fmla="val 11731"/>
            </a:avLst>
          </a:prstGeom>
          <a:solidFill>
            <a:srgbClr val="D5A6BD"/>
          </a:solidFill>
          <a:ln>
            <a:noFill/>
          </a:ln>
        </p:spPr>
        <p:txBody>
          <a:bodyPr spcFirstLastPara="1" wrap="square" lIns="121900" tIns="121900" rIns="121900" bIns="121900" anchor="ctr" anchorCtr="0">
            <a:noAutofit/>
          </a:bodyPr>
          <a:lstStyle/>
          <a:p>
            <a:pPr algn="ctr"/>
            <a:r>
              <a:rPr lang="en" sz="1200" b="1">
                <a:latin typeface="Source Sans Pro"/>
                <a:ea typeface="Source Sans Pro"/>
                <a:cs typeface="Source Sans Pro"/>
                <a:sym typeface="Source Sans Pro"/>
              </a:rPr>
              <a:t>Does the response align well with the principles?</a:t>
            </a:r>
            <a:endParaRPr sz="1200" b="1">
              <a:latin typeface="Source Sans Pro"/>
              <a:ea typeface="Source Sans Pro"/>
              <a:cs typeface="Source Sans Pro"/>
              <a:sym typeface="Source Sans Pro"/>
            </a:endParaRPr>
          </a:p>
        </p:txBody>
      </p:sp>
      <p:grpSp>
        <p:nvGrpSpPr>
          <p:cNvPr id="159" name="Google Shape;159;p16"/>
          <p:cNvGrpSpPr/>
          <p:nvPr/>
        </p:nvGrpSpPr>
        <p:grpSpPr>
          <a:xfrm>
            <a:off x="7221015" y="2689335"/>
            <a:ext cx="972300" cy="815039"/>
            <a:chOff x="3056049" y="1492699"/>
            <a:chExt cx="972300" cy="812223"/>
          </a:xfrm>
        </p:grpSpPr>
        <p:pic>
          <p:nvPicPr>
            <p:cNvPr id="160" name="Google Shape;160;p16"/>
            <p:cNvPicPr preferRelativeResize="0"/>
            <p:nvPr/>
          </p:nvPicPr>
          <p:blipFill>
            <a:blip r:embed="rId5">
              <a:alphaModFix/>
            </a:blip>
            <a:stretch>
              <a:fillRect/>
            </a:stretch>
          </p:blipFill>
          <p:spPr>
            <a:xfrm>
              <a:off x="3356573" y="1847722"/>
              <a:ext cx="457199" cy="457199"/>
            </a:xfrm>
            <a:prstGeom prst="rect">
              <a:avLst/>
            </a:prstGeom>
            <a:noFill/>
            <a:ln>
              <a:noFill/>
            </a:ln>
          </p:spPr>
        </p:pic>
        <p:sp>
          <p:nvSpPr>
            <p:cNvPr id="161" name="Google Shape;161;p16"/>
            <p:cNvSpPr txBox="1"/>
            <p:nvPr/>
          </p:nvSpPr>
          <p:spPr>
            <a:xfrm>
              <a:off x="3056049" y="1492699"/>
              <a:ext cx="972300" cy="3387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Base LLM</a:t>
              </a:r>
              <a:endParaRPr sz="1333" b="1">
                <a:latin typeface="Source Sans Pro"/>
                <a:ea typeface="Source Sans Pro"/>
                <a:cs typeface="Source Sans Pro"/>
                <a:sym typeface="Source Sans Pro"/>
              </a:endParaRPr>
            </a:p>
          </p:txBody>
        </p:sp>
      </p:grpSp>
      <p:cxnSp>
        <p:nvCxnSpPr>
          <p:cNvPr id="162" name="Google Shape;162;p16"/>
          <p:cNvCxnSpPr>
            <a:stCxn id="158" idx="3"/>
          </p:cNvCxnSpPr>
          <p:nvPr/>
        </p:nvCxnSpPr>
        <p:spPr>
          <a:xfrm>
            <a:off x="9826844" y="4352604"/>
            <a:ext cx="841200" cy="5200"/>
          </a:xfrm>
          <a:prstGeom prst="straightConnector1">
            <a:avLst/>
          </a:prstGeom>
          <a:noFill/>
          <a:ln w="19050" cap="flat" cmpd="sng">
            <a:solidFill>
              <a:srgbClr val="000000"/>
            </a:solidFill>
            <a:prstDash val="solid"/>
            <a:round/>
            <a:headEnd type="none" w="med" len="med"/>
            <a:tailEnd type="triangle" w="med" len="med"/>
          </a:ln>
        </p:spPr>
      </p:cxnSp>
      <p:sp>
        <p:nvSpPr>
          <p:cNvPr id="163" name="Google Shape;163;p16"/>
          <p:cNvSpPr/>
          <p:nvPr/>
        </p:nvSpPr>
        <p:spPr>
          <a:xfrm>
            <a:off x="9933099" y="3998217"/>
            <a:ext cx="505200" cy="258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b="1">
                <a:latin typeface="Source Sans Pro"/>
                <a:ea typeface="Source Sans Pro"/>
                <a:cs typeface="Source Sans Pro"/>
                <a:sym typeface="Source Sans Pro"/>
              </a:rPr>
              <a:t>YES</a:t>
            </a:r>
            <a:endParaRPr sz="1200" b="1">
              <a:latin typeface="Source Sans Pro"/>
              <a:ea typeface="Source Sans Pro"/>
              <a:cs typeface="Source Sans Pro"/>
              <a:sym typeface="Source Sans Pro"/>
            </a:endParaRPr>
          </a:p>
        </p:txBody>
      </p:sp>
      <p:cxnSp>
        <p:nvCxnSpPr>
          <p:cNvPr id="164" name="Google Shape;164;p16"/>
          <p:cNvCxnSpPr>
            <a:stCxn id="158" idx="2"/>
            <a:endCxn id="165" idx="0"/>
          </p:cNvCxnSpPr>
          <p:nvPr/>
        </p:nvCxnSpPr>
        <p:spPr>
          <a:xfrm>
            <a:off x="9015044" y="4674004"/>
            <a:ext cx="4400" cy="610000"/>
          </a:xfrm>
          <a:prstGeom prst="straightConnector1">
            <a:avLst/>
          </a:prstGeom>
          <a:noFill/>
          <a:ln w="19050" cap="flat" cmpd="sng">
            <a:solidFill>
              <a:srgbClr val="000000"/>
            </a:solidFill>
            <a:prstDash val="dash"/>
            <a:round/>
            <a:headEnd type="none" w="med" len="med"/>
            <a:tailEnd type="triangle" w="med" len="med"/>
          </a:ln>
        </p:spPr>
      </p:cxnSp>
      <p:sp>
        <p:nvSpPr>
          <p:cNvPr id="166" name="Google Shape;166;p16"/>
          <p:cNvSpPr/>
          <p:nvPr/>
        </p:nvSpPr>
        <p:spPr>
          <a:xfrm>
            <a:off x="8414373" y="4814811"/>
            <a:ext cx="505200" cy="258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b="1">
                <a:latin typeface="Source Sans Pro"/>
                <a:ea typeface="Source Sans Pro"/>
                <a:cs typeface="Source Sans Pro"/>
                <a:sym typeface="Source Sans Pro"/>
              </a:rPr>
              <a:t>NO</a:t>
            </a:r>
            <a:endParaRPr sz="1467" b="1">
              <a:latin typeface="Source Sans Pro"/>
              <a:ea typeface="Source Sans Pro"/>
              <a:cs typeface="Source Sans Pro"/>
              <a:sym typeface="Source Sans Pro"/>
            </a:endParaRPr>
          </a:p>
        </p:txBody>
      </p:sp>
      <p:sp>
        <p:nvSpPr>
          <p:cNvPr id="165" name="Google Shape;165;p16"/>
          <p:cNvSpPr/>
          <p:nvPr/>
        </p:nvSpPr>
        <p:spPr>
          <a:xfrm>
            <a:off x="8159733" y="5284135"/>
            <a:ext cx="1719600" cy="610000"/>
          </a:xfrm>
          <a:prstGeom prst="roundRect">
            <a:avLst>
              <a:gd name="adj" fmla="val 14033"/>
            </a:avLst>
          </a:prstGeom>
          <a:solidFill>
            <a:srgbClr val="000000"/>
          </a:solidFill>
          <a:ln>
            <a:noFill/>
          </a:ln>
        </p:spPr>
        <p:txBody>
          <a:bodyPr spcFirstLastPara="1" wrap="square" lIns="121900" tIns="121900" rIns="121900" bIns="121900" anchor="ctr" anchorCtr="0">
            <a:noAutofit/>
          </a:bodyPr>
          <a:lstStyle/>
          <a:p>
            <a:pPr algn="ctr"/>
            <a:r>
              <a:rPr lang="en" sz="1333" b="1" dirty="0">
                <a:solidFill>
                  <a:srgbClr val="FFFFFF"/>
                </a:solidFill>
                <a:latin typeface="Source Sans Pro"/>
                <a:ea typeface="Source Sans Pro"/>
                <a:cs typeface="Source Sans Pro"/>
                <a:sym typeface="Source Sans Pro"/>
              </a:rPr>
              <a:t>Refine the response based on feedback</a:t>
            </a:r>
            <a:endParaRPr sz="1333" b="1" dirty="0">
              <a:solidFill>
                <a:srgbClr val="FFFFFF"/>
              </a:solidFill>
              <a:latin typeface="Source Sans Pro"/>
              <a:ea typeface="Source Sans Pro"/>
              <a:cs typeface="Source Sans Pro"/>
              <a:sym typeface="Source Sans Pro"/>
            </a:endParaRPr>
          </a:p>
        </p:txBody>
      </p:sp>
      <p:cxnSp>
        <p:nvCxnSpPr>
          <p:cNvPr id="167" name="Google Shape;167;p16"/>
          <p:cNvCxnSpPr>
            <a:stCxn id="165" idx="1"/>
            <a:endCxn id="168" idx="1"/>
          </p:cNvCxnSpPr>
          <p:nvPr/>
        </p:nvCxnSpPr>
        <p:spPr>
          <a:xfrm rot="10800000">
            <a:off x="7595333" y="4352335"/>
            <a:ext cx="564400" cy="1236800"/>
          </a:xfrm>
          <a:prstGeom prst="bentConnector3">
            <a:avLst>
              <a:gd name="adj1" fmla="val 156271"/>
            </a:avLst>
          </a:prstGeom>
          <a:noFill/>
          <a:ln w="19050" cap="flat" cmpd="sng">
            <a:solidFill>
              <a:srgbClr val="000000"/>
            </a:solidFill>
            <a:prstDash val="dash"/>
            <a:round/>
            <a:headEnd type="none" w="med" len="med"/>
            <a:tailEnd type="triangle" w="med" len="med"/>
          </a:ln>
        </p:spPr>
      </p:cxnSp>
      <p:grpSp>
        <p:nvGrpSpPr>
          <p:cNvPr id="169" name="Google Shape;169;p16"/>
          <p:cNvGrpSpPr/>
          <p:nvPr/>
        </p:nvGrpSpPr>
        <p:grpSpPr>
          <a:xfrm>
            <a:off x="9662200" y="4981369"/>
            <a:ext cx="1047000" cy="865575"/>
            <a:chOff x="2688865" y="1405762"/>
            <a:chExt cx="1047000" cy="862584"/>
          </a:xfrm>
        </p:grpSpPr>
        <p:pic>
          <p:nvPicPr>
            <p:cNvPr id="170" name="Google Shape;170;p16"/>
            <p:cNvPicPr preferRelativeResize="0"/>
            <p:nvPr/>
          </p:nvPicPr>
          <p:blipFill>
            <a:blip r:embed="rId5">
              <a:alphaModFix/>
            </a:blip>
            <a:stretch>
              <a:fillRect/>
            </a:stretch>
          </p:blipFill>
          <p:spPr>
            <a:xfrm>
              <a:off x="2966410" y="1811147"/>
              <a:ext cx="457199" cy="457199"/>
            </a:xfrm>
            <a:prstGeom prst="rect">
              <a:avLst/>
            </a:prstGeom>
            <a:noFill/>
            <a:ln>
              <a:noFill/>
            </a:ln>
          </p:spPr>
        </p:pic>
        <p:sp>
          <p:nvSpPr>
            <p:cNvPr id="171" name="Google Shape;171;p16"/>
            <p:cNvSpPr txBox="1"/>
            <p:nvPr/>
          </p:nvSpPr>
          <p:spPr>
            <a:xfrm>
              <a:off x="2688865" y="1405762"/>
              <a:ext cx="1047000" cy="3387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Base LLM</a:t>
              </a:r>
              <a:endParaRPr sz="1333" b="1">
                <a:latin typeface="Source Sans Pro"/>
                <a:ea typeface="Source Sans Pro"/>
                <a:cs typeface="Source Sans Pro"/>
                <a:sym typeface="Source Sans Pro"/>
              </a:endParaRPr>
            </a:p>
          </p:txBody>
        </p:sp>
      </p:grpSp>
      <p:grpSp>
        <p:nvGrpSpPr>
          <p:cNvPr id="172" name="Google Shape;172;p16"/>
          <p:cNvGrpSpPr/>
          <p:nvPr/>
        </p:nvGrpSpPr>
        <p:grpSpPr>
          <a:xfrm>
            <a:off x="7252666" y="3689468"/>
            <a:ext cx="1311300" cy="938080"/>
            <a:chOff x="2809701" y="2618676"/>
            <a:chExt cx="1311300" cy="934839"/>
          </a:xfrm>
        </p:grpSpPr>
        <p:sp>
          <p:nvSpPr>
            <p:cNvPr id="173" name="Google Shape;173;p16"/>
            <p:cNvSpPr txBox="1"/>
            <p:nvPr/>
          </p:nvSpPr>
          <p:spPr>
            <a:xfrm>
              <a:off x="2809701" y="2618676"/>
              <a:ext cx="1311300" cy="3387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Critic Model</a:t>
              </a:r>
              <a:endParaRPr sz="1333" b="1">
                <a:latin typeface="Source Sans Pro"/>
                <a:ea typeface="Source Sans Pro"/>
                <a:cs typeface="Source Sans Pro"/>
                <a:sym typeface="Source Sans Pro"/>
              </a:endParaRPr>
            </a:p>
          </p:txBody>
        </p:sp>
        <p:pic>
          <p:nvPicPr>
            <p:cNvPr id="168" name="Google Shape;168;p16"/>
            <p:cNvPicPr preferRelativeResize="0"/>
            <p:nvPr/>
          </p:nvPicPr>
          <p:blipFill>
            <a:blip r:embed="rId6">
              <a:alphaModFix/>
            </a:blip>
            <a:stretch>
              <a:fillRect/>
            </a:stretch>
          </p:blipFill>
          <p:spPr>
            <a:xfrm>
              <a:off x="3152275" y="3004875"/>
              <a:ext cx="548640" cy="548640"/>
            </a:xfrm>
            <a:prstGeom prst="rect">
              <a:avLst/>
            </a:prstGeom>
            <a:noFill/>
            <a:ln>
              <a:noFill/>
            </a:ln>
          </p:spPr>
        </p:pic>
      </p:grpSp>
      <p:sp>
        <p:nvSpPr>
          <p:cNvPr id="174" name="Google Shape;174;p16"/>
          <p:cNvSpPr/>
          <p:nvPr/>
        </p:nvSpPr>
        <p:spPr>
          <a:xfrm>
            <a:off x="10745167" y="3191568"/>
            <a:ext cx="1283200" cy="28684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60933" tIns="121900" rIns="60933" bIns="121900" anchor="ctr" anchorCtr="0">
            <a:noAutofit/>
          </a:bodyPr>
          <a:lstStyle/>
          <a:p>
            <a:pPr algn="ctr">
              <a:lnSpc>
                <a:spcPct val="135714"/>
              </a:lnSpc>
            </a:pPr>
            <a:r>
              <a:rPr lang="en" sz="800">
                <a:solidFill>
                  <a:srgbClr val="1F1F1F"/>
                </a:solidFill>
                <a:latin typeface="Source Sans Pro"/>
                <a:ea typeface="Source Sans Pro"/>
                <a:cs typeface="Source Sans Pro"/>
                <a:sym typeface="Source Sans Pro"/>
              </a:rPr>
              <a:t>… it’s essential to work closely with your doctor to develop a personalized plan. Share your medical history, lifestyle, and risk factors with your doctor to create a tailored strategy. Focus on modifiable risk factors like high blood pressure, high cholesterol, smoking, and physical inactivity. Make lifestyle changes such as increasing physical activity, eating a balanced diet, and quitting smoking …</a:t>
            </a:r>
            <a:endParaRPr sz="800">
              <a:latin typeface="Source Sans Pro"/>
              <a:ea typeface="Source Sans Pro"/>
              <a:cs typeface="Source Sans Pro"/>
              <a:sym typeface="Source Sans Pro"/>
            </a:endParaRPr>
          </a:p>
        </p:txBody>
      </p:sp>
      <p:sp>
        <p:nvSpPr>
          <p:cNvPr id="175" name="Google Shape;175;p16"/>
          <p:cNvSpPr txBox="1"/>
          <p:nvPr/>
        </p:nvSpPr>
        <p:spPr>
          <a:xfrm>
            <a:off x="10628631" y="2761235"/>
            <a:ext cx="1492400" cy="3404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Final Response</a:t>
            </a:r>
            <a:endParaRPr sz="1333" b="1">
              <a:latin typeface="Source Sans Pro"/>
              <a:ea typeface="Source Sans Pro"/>
              <a:cs typeface="Source Sans Pro"/>
              <a:sym typeface="Source Sans Pro"/>
            </a:endParaRPr>
          </a:p>
        </p:txBody>
      </p:sp>
      <p:pic>
        <p:nvPicPr>
          <p:cNvPr id="2" name="Picture 1" descr="A black background with a black square&#10;&#10;Description automatically generated with medium confidence">
            <a:extLst>
              <a:ext uri="{FF2B5EF4-FFF2-40B4-BE49-F238E27FC236}">
                <a16:creationId xmlns:a16="http://schemas.microsoft.com/office/drawing/2014/main" id="{0CA47F52-08D4-AD4B-CC85-9328775F4F22}"/>
              </a:ext>
            </a:extLst>
          </p:cNvPr>
          <p:cNvPicPr>
            <a:picLocks noChangeAspect="1"/>
          </p:cNvPicPr>
          <p:nvPr/>
        </p:nvPicPr>
        <p:blipFill rotWithShape="1">
          <a:blip r:embed="rId8"/>
          <a:srcRect l="13236" t="35712" r="14117" b="37369"/>
          <a:stretch/>
        </p:blipFill>
        <p:spPr>
          <a:xfrm>
            <a:off x="10824434" y="234434"/>
            <a:ext cx="1203777" cy="1712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5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5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5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5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5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5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7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6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6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6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6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6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74"/>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5C2F7108-D58D-1219-956A-E31CD90E76CB}"/>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B547864D-5CE4-DFED-5A35-360E071B91EC}"/>
              </a:ext>
            </a:extLst>
          </p:cNvPr>
          <p:cNvSpPr txBox="1">
            <a:spLocks noGrp="1"/>
          </p:cNvSpPr>
          <p:nvPr>
            <p:ph type="title"/>
          </p:nvPr>
        </p:nvSpPr>
        <p:spPr>
          <a:xfrm>
            <a:off x="415600" y="320040"/>
            <a:ext cx="11360800" cy="763600"/>
          </a:xfrm>
          <a:prstGeom prst="rect">
            <a:avLst/>
          </a:prstGeom>
        </p:spPr>
        <p:txBody>
          <a:bodyPr spcFirstLastPara="1" vert="horz" wrap="square" lIns="121900" tIns="121900" rIns="121900" bIns="121900" rtlCol="0" anchor="t" anchorCtr="0">
            <a:noAutofit/>
          </a:bodyPr>
          <a:lstStyle/>
          <a:p>
            <a:r>
              <a:rPr lang="en" b="1" dirty="0">
                <a:latin typeface="Source Sans Pro" panose="020B0503030403020204" pitchFamily="34" charset="0"/>
                <a:ea typeface="Source Sans Pro" panose="020B0503030403020204" pitchFamily="34" charset="0"/>
              </a:rPr>
              <a:t>Evaluation of SPRI</a:t>
            </a:r>
            <a:r>
              <a:rPr lang="en-US" b="1" dirty="0">
                <a:latin typeface="Source Sans Pro" panose="020B0503030403020204" pitchFamily="34" charset="0"/>
                <a:ea typeface="Source Sans Pro" panose="020B0503030403020204" pitchFamily="34" charset="0"/>
              </a:rPr>
              <a:t>: </a:t>
            </a:r>
            <a:r>
              <a:rPr lang="en-US" b="1" i="1" dirty="0">
                <a:latin typeface="Source Sans Pro" panose="020B0503030403020204" pitchFamily="34" charset="0"/>
                <a:ea typeface="Source Sans Pro" panose="020B0503030403020204" pitchFamily="34" charset="0"/>
              </a:rPr>
              <a:t>Task 1</a:t>
            </a:r>
          </a:p>
        </p:txBody>
      </p:sp>
      <p:sp>
        <p:nvSpPr>
          <p:cNvPr id="64" name="Google Shape;64;p14">
            <a:extLst>
              <a:ext uri="{FF2B5EF4-FFF2-40B4-BE49-F238E27FC236}">
                <a16:creationId xmlns:a16="http://schemas.microsoft.com/office/drawing/2014/main" id="{94131358-2784-2FB3-D5F7-2FE2A8F1074D}"/>
              </a:ext>
            </a:extLst>
          </p:cNvPr>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14</a:t>
            </a:fld>
            <a:endParaRPr/>
          </a:p>
        </p:txBody>
      </p:sp>
      <p:pic>
        <p:nvPicPr>
          <p:cNvPr id="6" name="Graphic 5">
            <a:extLst>
              <a:ext uri="{FF2B5EF4-FFF2-40B4-BE49-F238E27FC236}">
                <a16:creationId xmlns:a16="http://schemas.microsoft.com/office/drawing/2014/main" id="{D3BBFDD1-B21F-BE23-5103-BB34694358E8}"/>
              </a:ext>
            </a:extLst>
          </p:cNvPr>
          <p:cNvPicPr>
            <a:picLocks noChangeAspect="1"/>
          </p:cNvPicPr>
          <p:nvPr/>
        </p:nvPicPr>
        <p:blipFill>
          <a:blip r:embed="rId3">
            <a:extLst>
              <a:ext uri="{96DAC541-7B7A-43D3-8B79-37D633B846F1}">
                <asvg:svgBlip xmlns:asvg="http://schemas.microsoft.com/office/drawing/2016/SVG/main" r:embed="rId4"/>
              </a:ext>
            </a:extLst>
          </a:blip>
          <a:srcRect l="54455"/>
          <a:stretch>
            <a:fillRect/>
          </a:stretch>
        </p:blipFill>
        <p:spPr>
          <a:xfrm>
            <a:off x="6580093" y="2220237"/>
            <a:ext cx="4949199" cy="3551404"/>
          </a:xfrm>
          <a:prstGeom prst="rect">
            <a:avLst/>
          </a:prstGeom>
        </p:spPr>
      </p:pic>
      <p:sp>
        <p:nvSpPr>
          <p:cNvPr id="9" name="Text Placeholder 2">
            <a:extLst>
              <a:ext uri="{FF2B5EF4-FFF2-40B4-BE49-F238E27FC236}">
                <a16:creationId xmlns:a16="http://schemas.microsoft.com/office/drawing/2014/main" id="{C0DBD894-DBDD-C417-A581-DD37F2A09AC7}"/>
              </a:ext>
            </a:extLst>
          </p:cNvPr>
          <p:cNvSpPr>
            <a:spLocks noGrp="1"/>
          </p:cNvSpPr>
          <p:nvPr>
            <p:ph type="body" idx="1"/>
          </p:nvPr>
        </p:nvSpPr>
        <p:spPr>
          <a:xfrm>
            <a:off x="1602105" y="1264781"/>
            <a:ext cx="8987788" cy="641884"/>
          </a:xfrm>
        </p:spPr>
        <p:txBody>
          <a:bodyPr>
            <a:normAutofit/>
          </a:bodyPr>
          <a:lstStyle/>
          <a:p>
            <a:pPr marL="152396" indent="0" algn="ctr">
              <a:buNone/>
            </a:pPr>
            <a:r>
              <a:rPr lang="en-US" sz="2667" b="1" dirty="0">
                <a:solidFill>
                  <a:srgbClr val="C00000"/>
                </a:solidFill>
                <a:latin typeface="Source Sans Pro" panose="020B0503030403020204" pitchFamily="34" charset="0"/>
                <a:ea typeface="Source Sans Pro" panose="020B0503030403020204" pitchFamily="34" charset="0"/>
              </a:rPr>
              <a:t>Producing Cognitive Reappraisals </a:t>
            </a:r>
            <a:r>
              <a:rPr lang="en-US" sz="1867" b="1" dirty="0">
                <a:solidFill>
                  <a:srgbClr val="C00000"/>
                </a:solidFill>
                <a:latin typeface="Source Sans Pro" panose="020B0503030403020204" pitchFamily="34" charset="0"/>
                <a:ea typeface="Source Sans Pro" panose="020B0503030403020204" pitchFamily="34" charset="0"/>
              </a:rPr>
              <a:t>(Zhan et al., COLM 2024)</a:t>
            </a:r>
            <a:endParaRPr lang="en-US" sz="2667" b="1" dirty="0">
              <a:solidFill>
                <a:srgbClr val="C00000"/>
              </a:solidFill>
              <a:latin typeface="Source Sans Pro" panose="020B0503030403020204" pitchFamily="34" charset="0"/>
              <a:ea typeface="Source Sans Pro" panose="020B0503030403020204" pitchFamily="34" charset="0"/>
            </a:endParaRPr>
          </a:p>
        </p:txBody>
      </p:sp>
      <p:sp>
        <p:nvSpPr>
          <p:cNvPr id="16" name="TextBox 15">
            <a:extLst>
              <a:ext uri="{FF2B5EF4-FFF2-40B4-BE49-F238E27FC236}">
                <a16:creationId xmlns:a16="http://schemas.microsoft.com/office/drawing/2014/main" id="{7F5D9A54-DA19-29BB-6A66-E24221054834}"/>
              </a:ext>
            </a:extLst>
          </p:cNvPr>
          <p:cNvSpPr txBox="1"/>
          <p:nvPr/>
        </p:nvSpPr>
        <p:spPr>
          <a:xfrm>
            <a:off x="-49261" y="6491228"/>
            <a:ext cx="12290521" cy="312330"/>
          </a:xfrm>
          <a:prstGeom prst="rect">
            <a:avLst/>
          </a:prstGeom>
          <a:noFill/>
        </p:spPr>
        <p:txBody>
          <a:bodyPr wrap="square">
            <a:spAutoFit/>
          </a:bodyPr>
          <a:lstStyle/>
          <a:p>
            <a:pPr marL="182875" indent="-609585">
              <a:lnSpc>
                <a:spcPct val="114000"/>
              </a:lnSpc>
              <a:spcBef>
                <a:spcPts val="800"/>
              </a:spcBef>
            </a:pPr>
            <a:r>
              <a:rPr lang="en-US" sz="1333" dirty="0">
                <a:solidFill>
                  <a:schemeClr val="dk2"/>
                </a:solidFill>
                <a:latin typeface="Source Sans Pro"/>
                <a:ea typeface="Source Sans Pro"/>
              </a:rPr>
              <a:t>Zhan, H., et al. (2024). Large Language Models Are Capable of Offering Cognitive Reappraisal, if Guided. In </a:t>
            </a:r>
            <a:r>
              <a:rPr lang="en-US" sz="1333" i="1" dirty="0">
                <a:solidFill>
                  <a:schemeClr val="dk2"/>
                </a:solidFill>
                <a:latin typeface="Source Sans Pro"/>
                <a:ea typeface="Source Sans Pro"/>
              </a:rPr>
              <a:t>Proceedings of the 1st Conference on Language Modeling (COLM).</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DE738C2A-C142-6D93-D02A-DFC88B9E09FE}"/>
              </a:ext>
            </a:extLst>
          </p:cNvPr>
          <p:cNvPicPr>
            <a:picLocks noChangeAspect="1"/>
          </p:cNvPicPr>
          <p:nvPr/>
        </p:nvPicPr>
        <p:blipFill rotWithShape="1">
          <a:blip r:embed="rId5"/>
          <a:srcRect l="13236" t="35712" r="14117" b="37369"/>
          <a:stretch/>
        </p:blipFill>
        <p:spPr>
          <a:xfrm>
            <a:off x="10824434" y="234434"/>
            <a:ext cx="1203777" cy="171212"/>
          </a:xfrm>
          <a:prstGeom prst="rect">
            <a:avLst/>
          </a:prstGeom>
        </p:spPr>
      </p:pic>
      <p:pic>
        <p:nvPicPr>
          <p:cNvPr id="4" name="Graphic 3">
            <a:extLst>
              <a:ext uri="{FF2B5EF4-FFF2-40B4-BE49-F238E27FC236}">
                <a16:creationId xmlns:a16="http://schemas.microsoft.com/office/drawing/2014/main" id="{D5617625-35CB-E779-C26D-4CF8DFDE5DDF}"/>
              </a:ext>
            </a:extLst>
          </p:cNvPr>
          <p:cNvPicPr>
            <a:picLocks noChangeAspect="1"/>
          </p:cNvPicPr>
          <p:nvPr/>
        </p:nvPicPr>
        <p:blipFill>
          <a:blip r:embed="rId3">
            <a:extLst>
              <a:ext uri="{96DAC541-7B7A-43D3-8B79-37D633B846F1}">
                <asvg:svgBlip xmlns:asvg="http://schemas.microsoft.com/office/drawing/2016/SVG/main" r:embed="rId4"/>
              </a:ext>
            </a:extLst>
          </a:blip>
          <a:srcRect r="77884"/>
          <a:stretch>
            <a:fillRect/>
          </a:stretch>
        </p:blipFill>
        <p:spPr>
          <a:xfrm>
            <a:off x="662705" y="2220237"/>
            <a:ext cx="2403224" cy="3551404"/>
          </a:xfrm>
          <a:prstGeom prst="rect">
            <a:avLst/>
          </a:prstGeom>
        </p:spPr>
      </p:pic>
      <p:pic>
        <p:nvPicPr>
          <p:cNvPr id="5" name="Graphic 4">
            <a:extLst>
              <a:ext uri="{FF2B5EF4-FFF2-40B4-BE49-F238E27FC236}">
                <a16:creationId xmlns:a16="http://schemas.microsoft.com/office/drawing/2014/main" id="{85E704D0-29F7-FBF0-B5C3-614CE85F67A7}"/>
              </a:ext>
            </a:extLst>
          </p:cNvPr>
          <p:cNvPicPr>
            <a:picLocks noChangeAspect="1"/>
          </p:cNvPicPr>
          <p:nvPr/>
        </p:nvPicPr>
        <p:blipFill>
          <a:blip r:embed="rId3">
            <a:extLst>
              <a:ext uri="{96DAC541-7B7A-43D3-8B79-37D633B846F1}">
                <asvg:svgBlip xmlns:asvg="http://schemas.microsoft.com/office/drawing/2016/SVG/main" r:embed="rId4"/>
              </a:ext>
            </a:extLst>
          </a:blip>
          <a:srcRect l="22116" r="45545"/>
          <a:stretch>
            <a:fillRect/>
          </a:stretch>
        </p:blipFill>
        <p:spPr>
          <a:xfrm>
            <a:off x="3065929" y="2220237"/>
            <a:ext cx="3514165" cy="3551404"/>
          </a:xfrm>
          <a:prstGeom prst="rect">
            <a:avLst/>
          </a:prstGeom>
        </p:spPr>
      </p:pic>
    </p:spTree>
    <p:extLst>
      <p:ext uri="{BB962C8B-B14F-4D97-AF65-F5344CB8AC3E}">
        <p14:creationId xmlns:p14="http://schemas.microsoft.com/office/powerpoint/2010/main" val="194816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A33701F1-594A-550C-2100-243D0F77A166}"/>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BFBC1598-2BA9-011F-327E-CF138C6037D6}"/>
              </a:ext>
            </a:extLst>
          </p:cNvPr>
          <p:cNvSpPr txBox="1">
            <a:spLocks noGrp="1"/>
          </p:cNvSpPr>
          <p:nvPr>
            <p:ph type="title"/>
          </p:nvPr>
        </p:nvSpPr>
        <p:spPr>
          <a:xfrm>
            <a:off x="415600" y="320040"/>
            <a:ext cx="11360800" cy="763600"/>
          </a:xfrm>
          <a:prstGeom prst="rect">
            <a:avLst/>
          </a:prstGeom>
        </p:spPr>
        <p:txBody>
          <a:bodyPr spcFirstLastPara="1" vert="horz" wrap="square" lIns="121900" tIns="121900" rIns="121900" bIns="121900" rtlCol="0" anchor="t" anchorCtr="0">
            <a:noAutofit/>
          </a:bodyPr>
          <a:lstStyle/>
          <a:p>
            <a:r>
              <a:rPr lang="en" b="1" dirty="0">
                <a:latin typeface="Source Sans Pro" panose="020B0503030403020204" pitchFamily="34" charset="0"/>
                <a:ea typeface="Source Sans Pro" panose="020B0503030403020204" pitchFamily="34" charset="0"/>
              </a:rPr>
              <a:t>Evaluation of SPRI</a:t>
            </a:r>
            <a:r>
              <a:rPr lang="en-US" b="1" dirty="0">
                <a:latin typeface="Source Sans Pro" panose="020B0503030403020204" pitchFamily="34" charset="0"/>
                <a:ea typeface="Source Sans Pro" panose="020B0503030403020204" pitchFamily="34" charset="0"/>
              </a:rPr>
              <a:t>: </a:t>
            </a:r>
            <a:r>
              <a:rPr lang="en-US" b="1" i="1" dirty="0">
                <a:latin typeface="Source Sans Pro" panose="020B0503030403020204" pitchFamily="34" charset="0"/>
                <a:ea typeface="Source Sans Pro" panose="020B0503030403020204" pitchFamily="34" charset="0"/>
              </a:rPr>
              <a:t>Task 1 Results</a:t>
            </a:r>
          </a:p>
        </p:txBody>
      </p:sp>
      <p:sp>
        <p:nvSpPr>
          <p:cNvPr id="64" name="Google Shape;64;p14">
            <a:extLst>
              <a:ext uri="{FF2B5EF4-FFF2-40B4-BE49-F238E27FC236}">
                <a16:creationId xmlns:a16="http://schemas.microsoft.com/office/drawing/2014/main" id="{F277B8B7-7ECC-CA34-44BE-3C7DB1E6D55F}"/>
              </a:ext>
            </a:extLst>
          </p:cNvPr>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15</a:t>
            </a:fld>
            <a:endParaRPr/>
          </a:p>
        </p:txBody>
      </p:sp>
      <p:sp>
        <p:nvSpPr>
          <p:cNvPr id="16" name="TextBox 15">
            <a:extLst>
              <a:ext uri="{FF2B5EF4-FFF2-40B4-BE49-F238E27FC236}">
                <a16:creationId xmlns:a16="http://schemas.microsoft.com/office/drawing/2014/main" id="{6F716B22-F1FF-4E9F-3A39-E72E85403CB4}"/>
              </a:ext>
            </a:extLst>
          </p:cNvPr>
          <p:cNvSpPr txBox="1"/>
          <p:nvPr/>
        </p:nvSpPr>
        <p:spPr>
          <a:xfrm>
            <a:off x="-49261" y="6491228"/>
            <a:ext cx="12290521" cy="312330"/>
          </a:xfrm>
          <a:prstGeom prst="rect">
            <a:avLst/>
          </a:prstGeom>
          <a:noFill/>
        </p:spPr>
        <p:txBody>
          <a:bodyPr wrap="square">
            <a:spAutoFit/>
          </a:bodyPr>
          <a:lstStyle/>
          <a:p>
            <a:pPr marL="182875" indent="-609585">
              <a:lnSpc>
                <a:spcPct val="114000"/>
              </a:lnSpc>
              <a:spcBef>
                <a:spcPts val="800"/>
              </a:spcBef>
            </a:pPr>
            <a:r>
              <a:rPr lang="en-US" sz="1333" dirty="0">
                <a:solidFill>
                  <a:schemeClr val="dk2"/>
                </a:solidFill>
                <a:latin typeface="Source Sans Pro"/>
                <a:ea typeface="Source Sans Pro"/>
              </a:rPr>
              <a:t>Zhan, H., et al. (2024). Large Language Models Are Capable of Offering Cognitive Reappraisal, if Guided. In </a:t>
            </a:r>
            <a:r>
              <a:rPr lang="en-US" sz="1333" i="1" dirty="0">
                <a:solidFill>
                  <a:schemeClr val="dk2"/>
                </a:solidFill>
                <a:latin typeface="Source Sans Pro"/>
                <a:ea typeface="Source Sans Pro"/>
              </a:rPr>
              <a:t>Proceedings of the 1st Conference on Language Modeling (COLM).</a:t>
            </a:r>
          </a:p>
        </p:txBody>
      </p:sp>
      <p:graphicFrame>
        <p:nvGraphicFramePr>
          <p:cNvPr id="2" name="Chart 1">
            <a:extLst>
              <a:ext uri="{FF2B5EF4-FFF2-40B4-BE49-F238E27FC236}">
                <a16:creationId xmlns:a16="http://schemas.microsoft.com/office/drawing/2014/main" id="{FC8B05E1-1771-349F-7BFF-0E9B0444F285}"/>
              </a:ext>
            </a:extLst>
          </p:cNvPr>
          <p:cNvGraphicFramePr/>
          <p:nvPr>
            <p:extLst>
              <p:ext uri="{D42A27DB-BD31-4B8C-83A1-F6EECF244321}">
                <p14:modId xmlns:p14="http://schemas.microsoft.com/office/powerpoint/2010/main" val="1516681151"/>
              </p:ext>
            </p:extLst>
          </p:nvPr>
        </p:nvGraphicFramePr>
        <p:xfrm>
          <a:off x="163789" y="1807072"/>
          <a:ext cx="11612609" cy="4547353"/>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descr="A black background with a black square&#10;&#10;Description automatically generated with medium confidence">
            <a:extLst>
              <a:ext uri="{FF2B5EF4-FFF2-40B4-BE49-F238E27FC236}">
                <a16:creationId xmlns:a16="http://schemas.microsoft.com/office/drawing/2014/main" id="{8F27F20B-72C1-9ECD-D395-B041029A5546}"/>
              </a:ext>
            </a:extLst>
          </p:cNvPr>
          <p:cNvPicPr>
            <a:picLocks noChangeAspect="1"/>
          </p:cNvPicPr>
          <p:nvPr/>
        </p:nvPicPr>
        <p:blipFill rotWithShape="1">
          <a:blip r:embed="rId4"/>
          <a:srcRect l="13236" t="35712" r="14117" b="37369"/>
          <a:stretch/>
        </p:blipFill>
        <p:spPr>
          <a:xfrm>
            <a:off x="10824434" y="234434"/>
            <a:ext cx="1203777" cy="171212"/>
          </a:xfrm>
          <a:prstGeom prst="rect">
            <a:avLst/>
          </a:prstGeom>
        </p:spPr>
      </p:pic>
      <p:sp>
        <p:nvSpPr>
          <p:cNvPr id="7" name="Text Placeholder 2">
            <a:extLst>
              <a:ext uri="{FF2B5EF4-FFF2-40B4-BE49-F238E27FC236}">
                <a16:creationId xmlns:a16="http://schemas.microsoft.com/office/drawing/2014/main" id="{CCA80747-9098-523C-794F-E13B5E32C403}"/>
              </a:ext>
            </a:extLst>
          </p:cNvPr>
          <p:cNvSpPr>
            <a:spLocks noGrp="1"/>
          </p:cNvSpPr>
          <p:nvPr>
            <p:ph type="body" idx="1"/>
          </p:nvPr>
        </p:nvSpPr>
        <p:spPr>
          <a:xfrm>
            <a:off x="1602105" y="1264781"/>
            <a:ext cx="8987788" cy="641884"/>
          </a:xfrm>
        </p:spPr>
        <p:txBody>
          <a:bodyPr>
            <a:normAutofit/>
          </a:bodyPr>
          <a:lstStyle/>
          <a:p>
            <a:pPr marL="152396" indent="0" algn="ctr">
              <a:buNone/>
            </a:pPr>
            <a:r>
              <a:rPr lang="en-US" sz="2667" b="1" dirty="0">
                <a:solidFill>
                  <a:srgbClr val="C00000"/>
                </a:solidFill>
                <a:latin typeface="Source Sans Pro" panose="020B0503030403020204" pitchFamily="34" charset="0"/>
                <a:ea typeface="Source Sans Pro" panose="020B0503030403020204" pitchFamily="34" charset="0"/>
              </a:rPr>
              <a:t>Producing Cognitive Reappraisals </a:t>
            </a:r>
            <a:r>
              <a:rPr lang="en-US" sz="1867" b="1" dirty="0">
                <a:solidFill>
                  <a:srgbClr val="C00000"/>
                </a:solidFill>
                <a:latin typeface="Source Sans Pro" panose="020B0503030403020204" pitchFamily="34" charset="0"/>
                <a:ea typeface="Source Sans Pro" panose="020B0503030403020204" pitchFamily="34" charset="0"/>
              </a:rPr>
              <a:t>(Zhan et al., COLM 2024)</a:t>
            </a:r>
            <a:endParaRPr lang="en-US" sz="2667" b="1" dirty="0">
              <a:solidFill>
                <a:srgbClr val="C00000"/>
              </a:solidFill>
              <a:latin typeface="Source Sans Pro" panose="020B0503030403020204" pitchFamily="34" charset="0"/>
              <a:ea typeface="Source Sans Pro" panose="020B0503030403020204" pitchFamily="34" charset="0"/>
            </a:endParaRPr>
          </a:p>
        </p:txBody>
      </p:sp>
      <p:sp>
        <p:nvSpPr>
          <p:cNvPr id="8" name="Google Shape;212;p20">
            <a:extLst>
              <a:ext uri="{FF2B5EF4-FFF2-40B4-BE49-F238E27FC236}">
                <a16:creationId xmlns:a16="http://schemas.microsoft.com/office/drawing/2014/main" id="{AE5D4D66-B9CC-8A36-F252-70AFA8A6DA5B}"/>
              </a:ext>
            </a:extLst>
          </p:cNvPr>
          <p:cNvSpPr txBox="1">
            <a:spLocks/>
          </p:cNvSpPr>
          <p:nvPr/>
        </p:nvSpPr>
        <p:spPr>
          <a:xfrm>
            <a:off x="903111" y="4178787"/>
            <a:ext cx="10393500" cy="1101329"/>
          </a:xfrm>
          <a:prstGeom prst="roundRect">
            <a:avLst>
              <a:gd name="adj" fmla="val 7622"/>
            </a:avLst>
          </a:prstGeom>
          <a:solidFill>
            <a:schemeClr val="bg1"/>
          </a:solidFill>
          <a:ln>
            <a:noFill/>
          </a:ln>
        </p:spPr>
        <p:txBody>
          <a:bodyPr spcFirstLastPara="1" wrap="square" lIns="121900" tIns="121920" rIns="12190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lnSpc>
                <a:spcPct val="100000"/>
              </a:lnSpc>
              <a:buClr>
                <a:srgbClr val="000000"/>
              </a:buClr>
              <a:buNone/>
            </a:pPr>
            <a:r>
              <a:rPr lang="en-US" sz="2400" b="1" dirty="0">
                <a:solidFill>
                  <a:srgbClr val="C00000"/>
                </a:solidFill>
                <a:latin typeface="Source Sans Pro" panose="020B0503030403020204" pitchFamily="34" charset="0"/>
                <a:ea typeface="Source Sans Pro" panose="020B0503030403020204" pitchFamily="34" charset="0"/>
              </a:rPr>
              <a:t>SPRI consistently outperforms methods that lack access to oracle principles</a:t>
            </a:r>
            <a:r>
              <a:rPr lang="en-US" sz="2400" dirty="0">
                <a:solidFill>
                  <a:schemeClr val="tx1"/>
                </a:solidFill>
                <a:latin typeface="Source Sans Pro" panose="020B0503030403020204" pitchFamily="34" charset="0"/>
                <a:ea typeface="Source Sans Pro" panose="020B0503030403020204" pitchFamily="34" charset="0"/>
              </a:rPr>
              <a:t> both in terms of reappraisal alignment and perceived empathy</a:t>
            </a:r>
          </a:p>
        </p:txBody>
      </p:sp>
      <p:pic>
        <p:nvPicPr>
          <p:cNvPr id="14" name="Google Shape;72;p13">
            <a:extLst>
              <a:ext uri="{FF2B5EF4-FFF2-40B4-BE49-F238E27FC236}">
                <a16:creationId xmlns:a16="http://schemas.microsoft.com/office/drawing/2014/main" id="{71B28A8D-F9CB-FCC4-8553-5FBD5DF7C4FB}"/>
              </a:ext>
            </a:extLst>
          </p:cNvPr>
          <p:cNvPicPr preferRelativeResize="0">
            <a:picLocks noChangeAspect="1"/>
          </p:cNvPicPr>
          <p:nvPr/>
        </p:nvPicPr>
        <p:blipFill>
          <a:blip r:embed="rId5">
            <a:alphaModFix/>
          </a:blip>
          <a:stretch>
            <a:fillRect/>
          </a:stretch>
        </p:blipFill>
        <p:spPr>
          <a:xfrm>
            <a:off x="895389" y="4240720"/>
            <a:ext cx="687560" cy="687560"/>
          </a:xfrm>
          <a:prstGeom prst="rect">
            <a:avLst/>
          </a:prstGeom>
          <a:noFill/>
          <a:ln>
            <a:noFill/>
          </a:ln>
        </p:spPr>
      </p:pic>
    </p:spTree>
    <p:extLst>
      <p:ext uri="{BB962C8B-B14F-4D97-AF65-F5344CB8AC3E}">
        <p14:creationId xmlns:p14="http://schemas.microsoft.com/office/powerpoint/2010/main" val="24528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chart seriesIdx="2"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chart seriesIdx="3"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Chart bld="series"/>
        </p:bldSub>
      </p:bldGraphic>
      <p:bldP spid="8" grpId="0" build="allAtOnce"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ED1A5EF0-D573-6BA8-FFC1-392D4F095EE4}"/>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70DF91B0-163F-44A5-894E-884572EE10D4}"/>
              </a:ext>
            </a:extLst>
          </p:cNvPr>
          <p:cNvSpPr txBox="1">
            <a:spLocks noGrp="1"/>
          </p:cNvSpPr>
          <p:nvPr>
            <p:ph type="title"/>
          </p:nvPr>
        </p:nvSpPr>
        <p:spPr>
          <a:xfrm>
            <a:off x="415600" y="320040"/>
            <a:ext cx="11360800" cy="763600"/>
          </a:xfrm>
          <a:prstGeom prst="rect">
            <a:avLst/>
          </a:prstGeom>
        </p:spPr>
        <p:txBody>
          <a:bodyPr spcFirstLastPara="1" vert="horz" wrap="square" lIns="121900" tIns="121900" rIns="121900" bIns="121900" rtlCol="0" anchor="t" anchorCtr="0">
            <a:noAutofit/>
          </a:bodyPr>
          <a:lstStyle/>
          <a:p>
            <a:r>
              <a:rPr lang="en" b="1" dirty="0">
                <a:latin typeface="Source Sans Pro" panose="020B0503030403020204" pitchFamily="34" charset="0"/>
                <a:ea typeface="Source Sans Pro" panose="020B0503030403020204" pitchFamily="34" charset="0"/>
              </a:rPr>
              <a:t>Evaluation of SPRI</a:t>
            </a:r>
            <a:r>
              <a:rPr lang="en-US" b="1" dirty="0">
                <a:latin typeface="Source Sans Pro" panose="020B0503030403020204" pitchFamily="34" charset="0"/>
                <a:ea typeface="Source Sans Pro" panose="020B0503030403020204" pitchFamily="34" charset="0"/>
              </a:rPr>
              <a:t>: </a:t>
            </a:r>
            <a:r>
              <a:rPr lang="en-US" b="1" i="1" dirty="0">
                <a:latin typeface="Source Sans Pro" panose="020B0503030403020204" pitchFamily="34" charset="0"/>
                <a:ea typeface="Source Sans Pro" panose="020B0503030403020204" pitchFamily="34" charset="0"/>
              </a:rPr>
              <a:t>Task 2</a:t>
            </a:r>
          </a:p>
        </p:txBody>
      </p:sp>
      <p:sp>
        <p:nvSpPr>
          <p:cNvPr id="64" name="Google Shape;64;p14">
            <a:extLst>
              <a:ext uri="{FF2B5EF4-FFF2-40B4-BE49-F238E27FC236}">
                <a16:creationId xmlns:a16="http://schemas.microsoft.com/office/drawing/2014/main" id="{A229C630-79D6-09DA-1B58-7E00613471C2}"/>
              </a:ext>
            </a:extLst>
          </p:cNvPr>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16</a:t>
            </a:fld>
            <a:endParaRPr/>
          </a:p>
        </p:txBody>
      </p:sp>
      <p:sp>
        <p:nvSpPr>
          <p:cNvPr id="9" name="Text Placeholder 2">
            <a:extLst>
              <a:ext uri="{FF2B5EF4-FFF2-40B4-BE49-F238E27FC236}">
                <a16:creationId xmlns:a16="http://schemas.microsoft.com/office/drawing/2014/main" id="{F6FBC8CC-D49C-91B4-CF55-9703477327A8}"/>
              </a:ext>
            </a:extLst>
          </p:cNvPr>
          <p:cNvSpPr>
            <a:spLocks noGrp="1"/>
          </p:cNvSpPr>
          <p:nvPr>
            <p:ph type="body" idx="1"/>
          </p:nvPr>
        </p:nvSpPr>
        <p:spPr>
          <a:xfrm>
            <a:off x="183170" y="1171358"/>
            <a:ext cx="11825660" cy="714257"/>
          </a:xfrm>
        </p:spPr>
        <p:txBody>
          <a:bodyPr>
            <a:normAutofit/>
          </a:bodyPr>
          <a:lstStyle/>
          <a:p>
            <a:pPr marL="152396" indent="0" algn="ctr">
              <a:buNone/>
            </a:pPr>
            <a:r>
              <a:rPr lang="en-US" sz="2667" b="1" dirty="0">
                <a:solidFill>
                  <a:srgbClr val="C00000"/>
                </a:solidFill>
                <a:latin typeface="Source Sans Pro" panose="020B0503030403020204" pitchFamily="34" charset="0"/>
                <a:ea typeface="Source Sans Pro" panose="020B0503030403020204" pitchFamily="34" charset="0"/>
              </a:rPr>
              <a:t>Generating Instance-Specific Rubrics for LLM-as-a-Judge </a:t>
            </a:r>
            <a:r>
              <a:rPr lang="en-US" sz="1867" b="1" dirty="0">
                <a:solidFill>
                  <a:srgbClr val="C00000"/>
                </a:solidFill>
                <a:latin typeface="Source Sans Pro" panose="020B0503030403020204" pitchFamily="34" charset="0"/>
                <a:ea typeface="Source Sans Pro" panose="020B0503030403020204" pitchFamily="34" charset="0"/>
              </a:rPr>
              <a:t>(Kim et al., NAACL 2025)</a:t>
            </a:r>
            <a:endParaRPr lang="en-US" sz="2667" b="1" dirty="0">
              <a:solidFill>
                <a:srgbClr val="C00000"/>
              </a:solidFill>
              <a:latin typeface="Source Sans Pro" panose="020B0503030403020204" pitchFamily="34" charset="0"/>
              <a:ea typeface="Source Sans Pro" panose="020B0503030403020204" pitchFamily="34" charset="0"/>
            </a:endParaRPr>
          </a:p>
        </p:txBody>
      </p:sp>
      <p:pic>
        <p:nvPicPr>
          <p:cNvPr id="3" name="Graphic 2">
            <a:extLst>
              <a:ext uri="{FF2B5EF4-FFF2-40B4-BE49-F238E27FC236}">
                <a16:creationId xmlns:a16="http://schemas.microsoft.com/office/drawing/2014/main" id="{3B5A7C2C-7ACB-3612-1C48-C13042648FCB}"/>
              </a:ext>
            </a:extLst>
          </p:cNvPr>
          <p:cNvPicPr>
            <a:picLocks noChangeAspect="1"/>
          </p:cNvPicPr>
          <p:nvPr/>
        </p:nvPicPr>
        <p:blipFill>
          <a:blip r:embed="rId3">
            <a:extLst>
              <a:ext uri="{96DAC541-7B7A-43D3-8B79-37D633B846F1}">
                <asvg:svgBlip xmlns:asvg="http://schemas.microsoft.com/office/drawing/2016/SVG/main" r:embed="rId4"/>
              </a:ext>
            </a:extLst>
          </a:blip>
          <a:srcRect l="16217" t="24664" r="15996" b="57916"/>
          <a:stretch>
            <a:fillRect/>
          </a:stretch>
        </p:blipFill>
        <p:spPr>
          <a:xfrm>
            <a:off x="503168" y="2853685"/>
            <a:ext cx="11185662" cy="3783195"/>
          </a:xfrm>
          <a:prstGeom prst="rect">
            <a:avLst/>
          </a:prstGeom>
        </p:spPr>
      </p:pic>
      <p:pic>
        <p:nvPicPr>
          <p:cNvPr id="4" name="Graphic 3">
            <a:extLst>
              <a:ext uri="{FF2B5EF4-FFF2-40B4-BE49-F238E27FC236}">
                <a16:creationId xmlns:a16="http://schemas.microsoft.com/office/drawing/2014/main" id="{52E5D908-87CF-3F86-0540-7937FF61E8F6}"/>
              </a:ext>
            </a:extLst>
          </p:cNvPr>
          <p:cNvPicPr>
            <a:picLocks noChangeAspect="1"/>
          </p:cNvPicPr>
          <p:nvPr/>
        </p:nvPicPr>
        <p:blipFill>
          <a:blip r:embed="rId3">
            <a:extLst>
              <a:ext uri="{96DAC541-7B7A-43D3-8B79-37D633B846F1}">
                <asvg:svgBlip xmlns:asvg="http://schemas.microsoft.com/office/drawing/2016/SVG/main" r:embed="rId4"/>
              </a:ext>
            </a:extLst>
          </a:blip>
          <a:srcRect l="16217" t="8957" r="15996" b="84863"/>
          <a:stretch>
            <a:fillRect/>
          </a:stretch>
        </p:blipFill>
        <p:spPr>
          <a:xfrm>
            <a:off x="503168" y="1639699"/>
            <a:ext cx="11185662" cy="1342082"/>
          </a:xfrm>
          <a:prstGeom prst="rect">
            <a:avLst/>
          </a:prstGeom>
        </p:spPr>
      </p:pic>
      <p:sp>
        <p:nvSpPr>
          <p:cNvPr id="12" name="TextBox 11">
            <a:extLst>
              <a:ext uri="{FF2B5EF4-FFF2-40B4-BE49-F238E27FC236}">
                <a16:creationId xmlns:a16="http://schemas.microsoft.com/office/drawing/2014/main" id="{BA1BAEFA-BF7F-5E5B-3CCC-A9D1FFDA51E5}"/>
              </a:ext>
            </a:extLst>
          </p:cNvPr>
          <p:cNvSpPr txBox="1"/>
          <p:nvPr/>
        </p:nvSpPr>
        <p:spPr>
          <a:xfrm>
            <a:off x="-49261" y="6491228"/>
            <a:ext cx="12290521" cy="312330"/>
          </a:xfrm>
          <a:prstGeom prst="rect">
            <a:avLst/>
          </a:prstGeom>
          <a:noFill/>
        </p:spPr>
        <p:txBody>
          <a:bodyPr wrap="square">
            <a:spAutoFit/>
          </a:bodyPr>
          <a:lstStyle/>
          <a:p>
            <a:pPr marL="182875" indent="-609585">
              <a:lnSpc>
                <a:spcPct val="114000"/>
              </a:lnSpc>
              <a:spcBef>
                <a:spcPts val="800"/>
              </a:spcBef>
            </a:pPr>
            <a:r>
              <a:rPr lang="en-US" sz="1333" dirty="0">
                <a:solidFill>
                  <a:schemeClr val="dk2"/>
                </a:solidFill>
                <a:latin typeface="Source Sans Pro"/>
                <a:ea typeface="Source Sans Pro"/>
              </a:rPr>
              <a:t>Kim, S., et al. (2025) The Biggen Bench: A Principled Benchmark For Fine-grained Evaluation of Language Models With Language Models. In</a:t>
            </a:r>
            <a:r>
              <a:rPr lang="en-US" sz="1333" i="1" dirty="0">
                <a:solidFill>
                  <a:schemeClr val="dk2"/>
                </a:solidFill>
                <a:latin typeface="Source Sans Pro"/>
                <a:ea typeface="Source Sans Pro"/>
              </a:rPr>
              <a:t> Proceedings of NAACL 2025</a:t>
            </a:r>
            <a:r>
              <a:rPr lang="en-US" sz="1333" dirty="0">
                <a:solidFill>
                  <a:schemeClr val="dk2"/>
                </a:solidFill>
                <a:latin typeface="Source Sans Pro"/>
                <a:ea typeface="Source Sans Pro"/>
              </a:rPr>
              <a:t>.</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06F194E7-3803-13D1-EE01-FF59703CB353}"/>
              </a:ext>
            </a:extLst>
          </p:cNvPr>
          <p:cNvPicPr>
            <a:picLocks noChangeAspect="1"/>
          </p:cNvPicPr>
          <p:nvPr/>
        </p:nvPicPr>
        <p:blipFill rotWithShape="1">
          <a:blip r:embed="rId5"/>
          <a:srcRect l="13236" t="35712" r="14117" b="37369"/>
          <a:stretch/>
        </p:blipFill>
        <p:spPr>
          <a:xfrm>
            <a:off x="10824434" y="234434"/>
            <a:ext cx="1203777" cy="171212"/>
          </a:xfrm>
          <a:prstGeom prst="rect">
            <a:avLst/>
          </a:prstGeom>
        </p:spPr>
      </p:pic>
    </p:spTree>
    <p:extLst>
      <p:ext uri="{BB962C8B-B14F-4D97-AF65-F5344CB8AC3E}">
        <p14:creationId xmlns:p14="http://schemas.microsoft.com/office/powerpoint/2010/main" val="70555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9C473A7D-B4D4-3558-8DCF-3242AB5DC54F}"/>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374A8E29-AD2E-E52A-9D89-BE2D722D2761}"/>
              </a:ext>
            </a:extLst>
          </p:cNvPr>
          <p:cNvSpPr txBox="1">
            <a:spLocks noGrp="1"/>
          </p:cNvSpPr>
          <p:nvPr>
            <p:ph type="title"/>
          </p:nvPr>
        </p:nvSpPr>
        <p:spPr>
          <a:xfrm>
            <a:off x="415600" y="320040"/>
            <a:ext cx="11360800" cy="763600"/>
          </a:xfrm>
          <a:prstGeom prst="rect">
            <a:avLst/>
          </a:prstGeom>
        </p:spPr>
        <p:txBody>
          <a:bodyPr spcFirstLastPara="1" vert="horz" wrap="square" lIns="121900" tIns="121900" rIns="121900" bIns="121900" rtlCol="0" anchor="t" anchorCtr="0">
            <a:noAutofit/>
          </a:bodyPr>
          <a:lstStyle/>
          <a:p>
            <a:r>
              <a:rPr lang="en" b="1" dirty="0">
                <a:latin typeface="Source Sans Pro" panose="020B0503030403020204" pitchFamily="34" charset="0"/>
                <a:ea typeface="Source Sans Pro" panose="020B0503030403020204" pitchFamily="34" charset="0"/>
              </a:rPr>
              <a:t>Evaluation of SPRI</a:t>
            </a:r>
            <a:r>
              <a:rPr lang="en-US" b="1" dirty="0">
                <a:latin typeface="Source Sans Pro" panose="020B0503030403020204" pitchFamily="34" charset="0"/>
                <a:ea typeface="Source Sans Pro" panose="020B0503030403020204" pitchFamily="34" charset="0"/>
              </a:rPr>
              <a:t>: </a:t>
            </a:r>
            <a:r>
              <a:rPr lang="en-US" b="1" i="1" dirty="0">
                <a:latin typeface="Source Sans Pro" panose="020B0503030403020204" pitchFamily="34" charset="0"/>
                <a:ea typeface="Source Sans Pro" panose="020B0503030403020204" pitchFamily="34" charset="0"/>
              </a:rPr>
              <a:t>Task 2 Results</a:t>
            </a:r>
          </a:p>
        </p:txBody>
      </p:sp>
      <p:sp>
        <p:nvSpPr>
          <p:cNvPr id="64" name="Google Shape;64;p14">
            <a:extLst>
              <a:ext uri="{FF2B5EF4-FFF2-40B4-BE49-F238E27FC236}">
                <a16:creationId xmlns:a16="http://schemas.microsoft.com/office/drawing/2014/main" id="{8DD3BB52-B491-DEA5-8996-FF67F347A4BB}"/>
              </a:ext>
            </a:extLst>
          </p:cNvPr>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17</a:t>
            </a:fld>
            <a:endParaRPr/>
          </a:p>
        </p:txBody>
      </p:sp>
      <p:sp>
        <p:nvSpPr>
          <p:cNvPr id="12" name="TextBox 11">
            <a:extLst>
              <a:ext uri="{FF2B5EF4-FFF2-40B4-BE49-F238E27FC236}">
                <a16:creationId xmlns:a16="http://schemas.microsoft.com/office/drawing/2014/main" id="{5E04ED0F-EF0B-C34F-86E5-E8CC291EC645}"/>
              </a:ext>
            </a:extLst>
          </p:cNvPr>
          <p:cNvSpPr txBox="1"/>
          <p:nvPr/>
        </p:nvSpPr>
        <p:spPr>
          <a:xfrm>
            <a:off x="-49261" y="6491228"/>
            <a:ext cx="12290521" cy="312330"/>
          </a:xfrm>
          <a:prstGeom prst="rect">
            <a:avLst/>
          </a:prstGeom>
          <a:noFill/>
        </p:spPr>
        <p:txBody>
          <a:bodyPr wrap="square">
            <a:spAutoFit/>
          </a:bodyPr>
          <a:lstStyle/>
          <a:p>
            <a:pPr marL="182875" indent="-609585">
              <a:lnSpc>
                <a:spcPct val="114000"/>
              </a:lnSpc>
              <a:spcBef>
                <a:spcPts val="800"/>
              </a:spcBef>
            </a:pPr>
            <a:r>
              <a:rPr lang="en-US" sz="1333" dirty="0">
                <a:solidFill>
                  <a:schemeClr val="dk2"/>
                </a:solidFill>
                <a:latin typeface="Source Sans Pro"/>
                <a:ea typeface="Source Sans Pro"/>
              </a:rPr>
              <a:t>Kim, S., et al. (2025) The Biggen Bench: A Principled Benchmark For Fine-grained Evaluation of Language Models With Language Models. In</a:t>
            </a:r>
            <a:r>
              <a:rPr lang="en-US" sz="1333" i="1" dirty="0">
                <a:solidFill>
                  <a:schemeClr val="dk2"/>
                </a:solidFill>
                <a:latin typeface="Source Sans Pro"/>
                <a:ea typeface="Source Sans Pro"/>
              </a:rPr>
              <a:t> Proceedings of NAACL 2025</a:t>
            </a:r>
            <a:r>
              <a:rPr lang="en-US" sz="1333" dirty="0">
                <a:solidFill>
                  <a:schemeClr val="dk2"/>
                </a:solidFill>
                <a:latin typeface="Source Sans Pro"/>
                <a:ea typeface="Source Sans Pro"/>
              </a:rPr>
              <a:t>.</a:t>
            </a:r>
          </a:p>
        </p:txBody>
      </p:sp>
      <p:graphicFrame>
        <p:nvGraphicFramePr>
          <p:cNvPr id="6" name="Chart 5">
            <a:extLst>
              <a:ext uri="{FF2B5EF4-FFF2-40B4-BE49-F238E27FC236}">
                <a16:creationId xmlns:a16="http://schemas.microsoft.com/office/drawing/2014/main" id="{4C961DBF-1A1C-D5BF-6722-5D49F6645731}"/>
              </a:ext>
            </a:extLst>
          </p:cNvPr>
          <p:cNvGraphicFramePr/>
          <p:nvPr>
            <p:extLst>
              <p:ext uri="{D42A27DB-BD31-4B8C-83A1-F6EECF244321}">
                <p14:modId xmlns:p14="http://schemas.microsoft.com/office/powerpoint/2010/main" val="1694299964"/>
              </p:ext>
            </p:extLst>
          </p:nvPr>
        </p:nvGraphicFramePr>
        <p:xfrm>
          <a:off x="163789" y="1677157"/>
          <a:ext cx="11525703" cy="4748925"/>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descr="A black background with a black square&#10;&#10;Description automatically generated with medium confidence">
            <a:extLst>
              <a:ext uri="{FF2B5EF4-FFF2-40B4-BE49-F238E27FC236}">
                <a16:creationId xmlns:a16="http://schemas.microsoft.com/office/drawing/2014/main" id="{57BBB212-1B13-76FE-F6E0-BF8A356237CE}"/>
              </a:ext>
            </a:extLst>
          </p:cNvPr>
          <p:cNvPicPr>
            <a:picLocks noChangeAspect="1"/>
          </p:cNvPicPr>
          <p:nvPr/>
        </p:nvPicPr>
        <p:blipFill rotWithShape="1">
          <a:blip r:embed="rId4"/>
          <a:srcRect l="13236" t="35712" r="14117" b="37369"/>
          <a:stretch/>
        </p:blipFill>
        <p:spPr>
          <a:xfrm>
            <a:off x="10824434" y="234434"/>
            <a:ext cx="1203777" cy="171212"/>
          </a:xfrm>
          <a:prstGeom prst="rect">
            <a:avLst/>
          </a:prstGeom>
        </p:spPr>
      </p:pic>
      <p:sp>
        <p:nvSpPr>
          <p:cNvPr id="13" name="Text Placeholder 2">
            <a:extLst>
              <a:ext uri="{FF2B5EF4-FFF2-40B4-BE49-F238E27FC236}">
                <a16:creationId xmlns:a16="http://schemas.microsoft.com/office/drawing/2014/main" id="{41F42D3E-EA55-710D-89F2-67D46BC84283}"/>
              </a:ext>
            </a:extLst>
          </p:cNvPr>
          <p:cNvSpPr txBox="1">
            <a:spLocks/>
          </p:cNvSpPr>
          <p:nvPr/>
        </p:nvSpPr>
        <p:spPr>
          <a:xfrm>
            <a:off x="183170" y="1171358"/>
            <a:ext cx="11825660" cy="714257"/>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lgn="ctr">
              <a:buFont typeface="Arial" panose="020B0604020202020204" pitchFamily="34" charset="0"/>
              <a:buNone/>
            </a:pPr>
            <a:r>
              <a:rPr lang="en-US" sz="2667" b="1">
                <a:solidFill>
                  <a:srgbClr val="C00000"/>
                </a:solidFill>
                <a:latin typeface="Source Sans Pro" panose="020B0503030403020204" pitchFamily="34" charset="0"/>
                <a:ea typeface="Source Sans Pro" panose="020B0503030403020204" pitchFamily="34" charset="0"/>
              </a:rPr>
              <a:t>Generating Instance-Specific Rubrics for LLM-as-a-Judge </a:t>
            </a:r>
            <a:r>
              <a:rPr lang="en-US" sz="1867" b="1">
                <a:solidFill>
                  <a:srgbClr val="C00000"/>
                </a:solidFill>
                <a:latin typeface="Source Sans Pro" panose="020B0503030403020204" pitchFamily="34" charset="0"/>
                <a:ea typeface="Source Sans Pro" panose="020B0503030403020204" pitchFamily="34" charset="0"/>
              </a:rPr>
              <a:t>(Kim et al., NAACL 2025)</a:t>
            </a:r>
            <a:endParaRPr lang="en-US" sz="2667" b="1" dirty="0">
              <a:solidFill>
                <a:srgbClr val="C00000"/>
              </a:solidFill>
              <a:latin typeface="Source Sans Pro" panose="020B0503030403020204" pitchFamily="34" charset="0"/>
              <a:ea typeface="Source Sans Pro" panose="020B0503030403020204" pitchFamily="34" charset="0"/>
            </a:endParaRPr>
          </a:p>
        </p:txBody>
      </p:sp>
      <p:sp>
        <p:nvSpPr>
          <p:cNvPr id="10" name="Google Shape;212;p20">
            <a:extLst>
              <a:ext uri="{FF2B5EF4-FFF2-40B4-BE49-F238E27FC236}">
                <a16:creationId xmlns:a16="http://schemas.microsoft.com/office/drawing/2014/main" id="{940E59EF-C3D7-C66C-5A60-C3733F863477}"/>
              </a:ext>
            </a:extLst>
          </p:cNvPr>
          <p:cNvSpPr txBox="1">
            <a:spLocks/>
          </p:cNvSpPr>
          <p:nvPr/>
        </p:nvSpPr>
        <p:spPr>
          <a:xfrm>
            <a:off x="1510887" y="4738941"/>
            <a:ext cx="9170223" cy="1076990"/>
          </a:xfrm>
          <a:prstGeom prst="roundRect">
            <a:avLst>
              <a:gd name="adj" fmla="val 7622"/>
            </a:avLst>
          </a:prstGeom>
          <a:solidFill>
            <a:schemeClr val="bg1"/>
          </a:solidFill>
          <a:ln>
            <a:noFill/>
          </a:ln>
        </p:spPr>
        <p:txBody>
          <a:bodyPr spcFirstLastPara="1" wrap="square" lIns="121900" tIns="121920" rIns="12190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lnSpc>
                <a:spcPct val="100000"/>
              </a:lnSpc>
              <a:buClr>
                <a:srgbClr val="000000"/>
              </a:buClr>
              <a:buNone/>
            </a:pPr>
            <a:r>
              <a:rPr lang="en-US" sz="2400" dirty="0">
                <a:solidFill>
                  <a:schemeClr val="tx1"/>
                </a:solidFill>
                <a:latin typeface="Source Sans Pro" panose="020B0503030403020204" pitchFamily="34" charset="0"/>
                <a:ea typeface="Source Sans Pro" panose="020B0503030403020204" pitchFamily="34" charset="0"/>
              </a:rPr>
              <a:t>Notably, </a:t>
            </a:r>
            <a:r>
              <a:rPr lang="en-US" sz="2400" b="1" dirty="0">
                <a:solidFill>
                  <a:srgbClr val="980000"/>
                </a:solidFill>
                <a:latin typeface="Source Sans Pro" panose="020B0503030403020204" pitchFamily="34" charset="0"/>
                <a:ea typeface="Source Sans Pro" panose="020B0503030403020204" pitchFamily="34" charset="0"/>
              </a:rPr>
              <a:t>SPRI outperforms the best-performing MT-Bench instance-agnostic baseline by an average of 12.1%</a:t>
            </a:r>
          </a:p>
        </p:txBody>
      </p:sp>
      <p:pic>
        <p:nvPicPr>
          <p:cNvPr id="11" name="Google Shape;72;p13">
            <a:extLst>
              <a:ext uri="{FF2B5EF4-FFF2-40B4-BE49-F238E27FC236}">
                <a16:creationId xmlns:a16="http://schemas.microsoft.com/office/drawing/2014/main" id="{C9715990-53FC-0DF2-E1FF-3EB9A611A6CB}"/>
              </a:ext>
            </a:extLst>
          </p:cNvPr>
          <p:cNvPicPr preferRelativeResize="0">
            <a:picLocks noChangeAspect="1"/>
          </p:cNvPicPr>
          <p:nvPr/>
        </p:nvPicPr>
        <p:blipFill>
          <a:blip r:embed="rId5">
            <a:alphaModFix/>
          </a:blip>
          <a:stretch>
            <a:fillRect/>
          </a:stretch>
        </p:blipFill>
        <p:spPr>
          <a:xfrm>
            <a:off x="1529821" y="4817164"/>
            <a:ext cx="687560" cy="687560"/>
          </a:xfrm>
          <a:prstGeom prst="rect">
            <a:avLst/>
          </a:prstGeom>
          <a:noFill/>
          <a:ln>
            <a:noFill/>
          </a:ln>
        </p:spPr>
      </p:pic>
    </p:spTree>
    <p:extLst>
      <p:ext uri="{BB962C8B-B14F-4D97-AF65-F5344CB8AC3E}">
        <p14:creationId xmlns:p14="http://schemas.microsoft.com/office/powerpoint/2010/main" val="149991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chart seriesIdx="2"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chart seriesIdx="3"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chart seriesIdx="4" categoryIdx="-4" bldStep="series"/>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chart seriesIdx="5" categoryIdx="-4" bldStep="series"/>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P spid="10" grpId="0" build="allAtOnce"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50B2F266-E302-FCB7-4B8A-CBC04323B95B}"/>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1D4BC6EB-ED84-2E9B-0D81-7D3B1F9C9F1D}"/>
              </a:ext>
            </a:extLst>
          </p:cNvPr>
          <p:cNvSpPr txBox="1">
            <a:spLocks noGrp="1"/>
          </p:cNvSpPr>
          <p:nvPr>
            <p:ph type="title"/>
          </p:nvPr>
        </p:nvSpPr>
        <p:spPr>
          <a:xfrm>
            <a:off x="415600" y="320040"/>
            <a:ext cx="11360800" cy="763600"/>
          </a:xfrm>
          <a:prstGeom prst="rect">
            <a:avLst/>
          </a:prstGeom>
        </p:spPr>
        <p:txBody>
          <a:bodyPr spcFirstLastPara="1" vert="horz" wrap="square" lIns="121900" tIns="121900" rIns="121900" bIns="121900" rtlCol="0" anchor="t" anchorCtr="0">
            <a:noAutofit/>
          </a:bodyPr>
          <a:lstStyle/>
          <a:p>
            <a:r>
              <a:rPr lang="en" b="1" dirty="0">
                <a:latin typeface="Source Sans Pro" panose="020B0503030403020204" pitchFamily="34" charset="0"/>
                <a:ea typeface="Source Sans Pro" panose="020B0503030403020204" pitchFamily="34" charset="0"/>
              </a:rPr>
              <a:t>Evaluation of SPRI</a:t>
            </a:r>
            <a:r>
              <a:rPr lang="en-US" b="1" dirty="0">
                <a:latin typeface="Source Sans Pro" panose="020B0503030403020204" pitchFamily="34" charset="0"/>
                <a:ea typeface="Source Sans Pro" panose="020B0503030403020204" pitchFamily="34" charset="0"/>
              </a:rPr>
              <a:t>: </a:t>
            </a:r>
            <a:r>
              <a:rPr lang="en-US" b="1" i="1" dirty="0">
                <a:latin typeface="Source Sans Pro" panose="020B0503030403020204" pitchFamily="34" charset="0"/>
                <a:ea typeface="Source Sans Pro" panose="020B0503030403020204" pitchFamily="34" charset="0"/>
              </a:rPr>
              <a:t>Task 3</a:t>
            </a:r>
          </a:p>
        </p:txBody>
      </p:sp>
      <p:sp>
        <p:nvSpPr>
          <p:cNvPr id="64" name="Google Shape;64;p14">
            <a:extLst>
              <a:ext uri="{FF2B5EF4-FFF2-40B4-BE49-F238E27FC236}">
                <a16:creationId xmlns:a16="http://schemas.microsoft.com/office/drawing/2014/main" id="{6779F4C1-D9B9-31B3-18E9-09876925F280}"/>
              </a:ext>
            </a:extLst>
          </p:cNvPr>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18</a:t>
            </a:fld>
            <a:endParaRPr/>
          </a:p>
        </p:txBody>
      </p:sp>
      <p:sp>
        <p:nvSpPr>
          <p:cNvPr id="9" name="Text Placeholder 2">
            <a:extLst>
              <a:ext uri="{FF2B5EF4-FFF2-40B4-BE49-F238E27FC236}">
                <a16:creationId xmlns:a16="http://schemas.microsoft.com/office/drawing/2014/main" id="{90D5A2D2-4F34-7358-2F03-44D43B1DD640}"/>
              </a:ext>
            </a:extLst>
          </p:cNvPr>
          <p:cNvSpPr>
            <a:spLocks noGrp="1"/>
          </p:cNvSpPr>
          <p:nvPr>
            <p:ph type="body" idx="1"/>
          </p:nvPr>
        </p:nvSpPr>
        <p:spPr>
          <a:xfrm>
            <a:off x="587027" y="1093927"/>
            <a:ext cx="11017944" cy="816868"/>
          </a:xfrm>
        </p:spPr>
        <p:txBody>
          <a:bodyPr>
            <a:normAutofit/>
          </a:bodyPr>
          <a:lstStyle/>
          <a:p>
            <a:pPr marL="152396" indent="0" algn="ctr">
              <a:buNone/>
            </a:pPr>
            <a:r>
              <a:rPr lang="en-US" sz="2667" b="1" dirty="0">
                <a:solidFill>
                  <a:srgbClr val="C00000"/>
                </a:solidFill>
                <a:latin typeface="Source Sans Pro" panose="020B0503030403020204" pitchFamily="34" charset="0"/>
                <a:ea typeface="Source Sans Pro" panose="020B0503030403020204" pitchFamily="34" charset="0"/>
              </a:rPr>
              <a:t>Using SPRI to generate large-scale synthetic alignment data for SFT</a:t>
            </a:r>
          </a:p>
        </p:txBody>
      </p:sp>
      <p:graphicFrame>
        <p:nvGraphicFramePr>
          <p:cNvPr id="2" name="Chart 1">
            <a:extLst>
              <a:ext uri="{FF2B5EF4-FFF2-40B4-BE49-F238E27FC236}">
                <a16:creationId xmlns:a16="http://schemas.microsoft.com/office/drawing/2014/main" id="{45284576-EA3C-DB22-665F-2A5D44F42EF5}"/>
              </a:ext>
            </a:extLst>
          </p:cNvPr>
          <p:cNvGraphicFramePr/>
          <p:nvPr>
            <p:extLst>
              <p:ext uri="{D42A27DB-BD31-4B8C-83A1-F6EECF244321}">
                <p14:modId xmlns:p14="http://schemas.microsoft.com/office/powerpoint/2010/main" val="3183107738"/>
              </p:ext>
            </p:extLst>
          </p:nvPr>
        </p:nvGraphicFramePr>
        <p:xfrm>
          <a:off x="95794" y="1591733"/>
          <a:ext cx="11932417" cy="5150689"/>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descr="A black background with a black square&#10;&#10;Description automatically generated with medium confidence">
            <a:extLst>
              <a:ext uri="{FF2B5EF4-FFF2-40B4-BE49-F238E27FC236}">
                <a16:creationId xmlns:a16="http://schemas.microsoft.com/office/drawing/2014/main" id="{EC960F4C-E2C9-0838-0F45-2E0421FFA3DF}"/>
              </a:ext>
            </a:extLst>
          </p:cNvPr>
          <p:cNvPicPr>
            <a:picLocks noChangeAspect="1"/>
          </p:cNvPicPr>
          <p:nvPr/>
        </p:nvPicPr>
        <p:blipFill rotWithShape="1">
          <a:blip r:embed="rId4"/>
          <a:srcRect l="13236" t="35712" r="14117" b="37369"/>
          <a:stretch/>
        </p:blipFill>
        <p:spPr>
          <a:xfrm>
            <a:off x="10824434" y="234434"/>
            <a:ext cx="1203777" cy="171212"/>
          </a:xfrm>
          <a:prstGeom prst="rect">
            <a:avLst/>
          </a:prstGeom>
        </p:spPr>
      </p:pic>
      <p:sp>
        <p:nvSpPr>
          <p:cNvPr id="11" name="Google Shape;231;p22">
            <a:extLst>
              <a:ext uri="{FF2B5EF4-FFF2-40B4-BE49-F238E27FC236}">
                <a16:creationId xmlns:a16="http://schemas.microsoft.com/office/drawing/2014/main" id="{B92DE151-9B92-DC4E-7BF8-1C5EF4E63A21}"/>
              </a:ext>
            </a:extLst>
          </p:cNvPr>
          <p:cNvSpPr txBox="1">
            <a:spLocks/>
          </p:cNvSpPr>
          <p:nvPr/>
        </p:nvSpPr>
        <p:spPr>
          <a:xfrm>
            <a:off x="1079771" y="4504268"/>
            <a:ext cx="10582640" cy="1339613"/>
          </a:xfrm>
          <a:prstGeom prst="roundRect">
            <a:avLst>
              <a:gd name="adj" fmla="val 6303"/>
            </a:avLst>
          </a:prstGeom>
          <a:solidFill>
            <a:schemeClr val="bg1"/>
          </a:solidFill>
          <a:ln>
            <a:noFill/>
          </a:ln>
        </p:spPr>
        <p:txBody>
          <a:bodyPr spcFirstLastPara="1" wrap="square" lIns="121900" tIns="121920" rIns="121900" bIns="0" anchor="t" anchorCtr="0">
            <a:normAutofit/>
          </a:bodyPr>
          <a:lstStyle>
            <a:defPPr marR="0" lvl="0" algn="l" rtl="0">
              <a:lnSpc>
                <a:spcPct val="100000"/>
              </a:lnSpc>
              <a:spcBef>
                <a:spcPts val="0"/>
              </a:spcBef>
              <a:spcAft>
                <a:spcPts val="0"/>
              </a:spcAft>
              <a:defRPr/>
            </a:defPPr>
            <a:lvl1pPr marL="0" indent="0" algn="ctr">
              <a:buSzPts val="1800"/>
              <a:buNone/>
              <a:defRPr sz="1800">
                <a:solidFill>
                  <a:schemeClr val="tx1"/>
                </a:solidFill>
                <a:latin typeface="Source Sans Pro" panose="020B0503030403020204" pitchFamily="34" charset="0"/>
                <a:ea typeface="Source Sans Pro" panose="020B0503030403020204" pitchFamily="34" charset="0"/>
              </a:defRPr>
            </a:lvl1pPr>
            <a:lvl2pPr marL="914400" indent="-317500">
              <a:lnSpc>
                <a:spcPct val="115000"/>
              </a:lnSpc>
              <a:buClr>
                <a:schemeClr val="dk2"/>
              </a:buClr>
              <a:buSzPts val="1400"/>
              <a:buChar char="○"/>
              <a:defRPr>
                <a:solidFill>
                  <a:schemeClr val="dk2"/>
                </a:solidFill>
              </a:defRPr>
            </a:lvl2pPr>
            <a:lvl3pPr marL="1371600" indent="-317500">
              <a:lnSpc>
                <a:spcPct val="115000"/>
              </a:lnSpc>
              <a:buClr>
                <a:schemeClr val="dk2"/>
              </a:buClr>
              <a:buSzPts val="1400"/>
              <a:buChar char="■"/>
              <a:defRPr>
                <a:solidFill>
                  <a:schemeClr val="dk2"/>
                </a:solidFill>
              </a:defRPr>
            </a:lvl3pPr>
            <a:lvl4pPr marL="1828800" indent="-317500">
              <a:lnSpc>
                <a:spcPct val="115000"/>
              </a:lnSpc>
              <a:buClr>
                <a:schemeClr val="dk2"/>
              </a:buClr>
              <a:buSzPts val="1400"/>
              <a:buChar char="●"/>
              <a:defRPr>
                <a:solidFill>
                  <a:schemeClr val="dk2"/>
                </a:solidFill>
              </a:defRPr>
            </a:lvl4pPr>
            <a:lvl5pPr marL="2286000" indent="-317500">
              <a:lnSpc>
                <a:spcPct val="115000"/>
              </a:lnSpc>
              <a:buClr>
                <a:schemeClr val="dk2"/>
              </a:buClr>
              <a:buSzPts val="1400"/>
              <a:buChar char="○"/>
              <a:defRPr>
                <a:solidFill>
                  <a:schemeClr val="dk2"/>
                </a:solidFill>
              </a:defRPr>
            </a:lvl5pPr>
            <a:lvl6pPr marL="2743200" indent="-317500">
              <a:lnSpc>
                <a:spcPct val="115000"/>
              </a:lnSpc>
              <a:buClr>
                <a:schemeClr val="dk2"/>
              </a:buClr>
              <a:buSzPts val="1400"/>
              <a:buChar char="■"/>
              <a:defRPr>
                <a:solidFill>
                  <a:schemeClr val="dk2"/>
                </a:solidFill>
              </a:defRPr>
            </a:lvl6pPr>
            <a:lvl7pPr marL="3200400" indent="-317500">
              <a:lnSpc>
                <a:spcPct val="115000"/>
              </a:lnSpc>
              <a:buClr>
                <a:schemeClr val="dk2"/>
              </a:buClr>
              <a:buSzPts val="1400"/>
              <a:buChar char="●"/>
              <a:defRPr>
                <a:solidFill>
                  <a:schemeClr val="dk2"/>
                </a:solidFill>
              </a:defRPr>
            </a:lvl7pPr>
            <a:lvl8pPr marL="3657600" indent="-317500">
              <a:lnSpc>
                <a:spcPct val="115000"/>
              </a:lnSpc>
              <a:buClr>
                <a:schemeClr val="dk2"/>
              </a:buClr>
              <a:buSzPts val="1400"/>
              <a:buChar char="○"/>
              <a:defRPr>
                <a:solidFill>
                  <a:schemeClr val="dk2"/>
                </a:solidFill>
              </a:defRPr>
            </a:lvl8pPr>
            <a:lvl9pPr marL="4114800" indent="-317500">
              <a:lnSpc>
                <a:spcPct val="115000"/>
              </a:lnSpc>
              <a:buClr>
                <a:schemeClr val="dk2"/>
              </a:buClr>
              <a:buSzPts val="1400"/>
              <a:buChar char="■"/>
              <a:defRPr>
                <a:solidFill>
                  <a:schemeClr val="dk2"/>
                </a:solidFill>
              </a:defRPr>
            </a:lvl9pPr>
          </a:lstStyle>
          <a:p>
            <a:r>
              <a:rPr lang="en-US" sz="2400" dirty="0"/>
              <a:t>Generating synthetic data with SPRI proves effective for fine-tuning base LLMs, resulting in </a:t>
            </a:r>
            <a:r>
              <a:rPr lang="en-US" sz="2400" b="1" dirty="0">
                <a:solidFill>
                  <a:srgbClr val="C00000"/>
                </a:solidFill>
              </a:rPr>
              <a:t>substantial improvement on </a:t>
            </a:r>
            <a:r>
              <a:rPr lang="en-US" sz="2400" b="1" dirty="0" err="1">
                <a:solidFill>
                  <a:srgbClr val="C00000"/>
                </a:solidFill>
              </a:rPr>
              <a:t>TruthfulQA</a:t>
            </a:r>
            <a:r>
              <a:rPr lang="en-US" sz="2400" dirty="0"/>
              <a:t>, whilst</a:t>
            </a:r>
            <a:br>
              <a:rPr lang="en-US" sz="2400" dirty="0"/>
            </a:br>
            <a:r>
              <a:rPr lang="en-US" sz="2400" dirty="0"/>
              <a:t>maintaining performance on other benchmarks</a:t>
            </a:r>
          </a:p>
        </p:txBody>
      </p:sp>
      <p:pic>
        <p:nvPicPr>
          <p:cNvPr id="12" name="Google Shape;72;p13">
            <a:extLst>
              <a:ext uri="{FF2B5EF4-FFF2-40B4-BE49-F238E27FC236}">
                <a16:creationId xmlns:a16="http://schemas.microsoft.com/office/drawing/2014/main" id="{0C53F655-18D4-73AA-0190-B1F1BE50FEF4}"/>
              </a:ext>
            </a:extLst>
          </p:cNvPr>
          <p:cNvPicPr preferRelativeResize="0">
            <a:picLocks noChangeAspect="1"/>
          </p:cNvPicPr>
          <p:nvPr/>
        </p:nvPicPr>
        <p:blipFill>
          <a:blip r:embed="rId5">
            <a:alphaModFix/>
          </a:blip>
          <a:stretch>
            <a:fillRect/>
          </a:stretch>
        </p:blipFill>
        <p:spPr>
          <a:xfrm>
            <a:off x="1217112" y="4999412"/>
            <a:ext cx="687560" cy="687560"/>
          </a:xfrm>
          <a:prstGeom prst="rect">
            <a:avLst/>
          </a:prstGeom>
          <a:noFill/>
          <a:ln>
            <a:noFill/>
          </a:ln>
        </p:spPr>
      </p:pic>
    </p:spTree>
    <p:extLst>
      <p:ext uri="{BB962C8B-B14F-4D97-AF65-F5344CB8AC3E}">
        <p14:creationId xmlns:p14="http://schemas.microsoft.com/office/powerpoint/2010/main" val="292476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chart seriesIdx="-3" categoryIdx="-3" bldStep="gridLegen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chart seriesIdx="0"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chart seriesIdx="1"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chart seriesIdx="2"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chart seriesIdx="3" categoryIdx="-4" bldStep="series"/>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chart seriesIdx="4" categoryIdx="-4" bldStep="series"/>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chart seriesIdx="5" categoryIdx="-4" bldStep="series"/>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graphicEl>
                                              <a:chart seriesIdx="6" categoryIdx="-4" bldStep="series"/>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Graphic spid="2" grpId="0">
        <p:bldSub>
          <a:bldChart bld="series"/>
        </p:bldSub>
      </p:bldGraphic>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1922D2-D397-9EA4-A66D-55B0884D1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FC996E-80EF-3E15-D978-0D7CEFD30D85}"/>
              </a:ext>
            </a:extLst>
          </p:cNvPr>
          <p:cNvSpPr>
            <a:spLocks noGrp="1"/>
          </p:cNvSpPr>
          <p:nvPr>
            <p:ph type="title"/>
          </p:nvPr>
        </p:nvSpPr>
        <p:spPr>
          <a:xfrm>
            <a:off x="612649" y="548639"/>
            <a:ext cx="3494314" cy="5786638"/>
          </a:xfrm>
        </p:spPr>
        <p:txBody>
          <a:bodyPr anchor="t">
            <a:normAutofit/>
          </a:bodyPr>
          <a:lstStyle/>
          <a:p>
            <a:r>
              <a:rPr lang="en-US" dirty="0"/>
              <a:t>Outline</a:t>
            </a:r>
          </a:p>
        </p:txBody>
      </p:sp>
      <p:graphicFrame>
        <p:nvGraphicFramePr>
          <p:cNvPr id="5" name="Content Placeholder 2">
            <a:extLst>
              <a:ext uri="{FF2B5EF4-FFF2-40B4-BE49-F238E27FC236}">
                <a16:creationId xmlns:a16="http://schemas.microsoft.com/office/drawing/2014/main" id="{AFAB6897-8CB6-03F1-17C6-1B6F60DBCA7B}"/>
              </a:ext>
            </a:extLst>
          </p:cNvPr>
          <p:cNvGraphicFramePr>
            <a:graphicFrameLocks noGrp="1"/>
          </p:cNvGraphicFramePr>
          <p:nvPr>
            <p:ph idx="1"/>
            <p:extLst>
              <p:ext uri="{D42A27DB-BD31-4B8C-83A1-F6EECF244321}">
                <p14:modId xmlns:p14="http://schemas.microsoft.com/office/powerpoint/2010/main" val="3521812428"/>
              </p:ext>
            </p:extLst>
          </p:nvPr>
        </p:nvGraphicFramePr>
        <p:xfrm>
          <a:off x="4608246" y="548640"/>
          <a:ext cx="6949440" cy="5786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165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E4775-AFCB-EC04-089B-22F4CE3982AE}"/>
              </a:ext>
            </a:extLst>
          </p:cNvPr>
          <p:cNvSpPr>
            <a:spLocks noGrp="1"/>
          </p:cNvSpPr>
          <p:nvPr>
            <p:ph type="title"/>
          </p:nvPr>
        </p:nvSpPr>
        <p:spPr/>
        <p:txBody>
          <a:bodyPr/>
          <a:lstStyle/>
          <a:p>
            <a:r>
              <a:rPr lang="en-US"/>
              <a:t>Data-Centric AI Paradigm</a:t>
            </a:r>
            <a:endParaRPr lang="en-US" dirty="0"/>
          </a:p>
        </p:txBody>
      </p:sp>
      <p:sp>
        <p:nvSpPr>
          <p:cNvPr id="3" name="Content Placeholder 2">
            <a:extLst>
              <a:ext uri="{FF2B5EF4-FFF2-40B4-BE49-F238E27FC236}">
                <a16:creationId xmlns:a16="http://schemas.microsoft.com/office/drawing/2014/main" id="{911C852C-5E23-D9F0-B667-7F60F9B4CD7C}"/>
              </a:ext>
            </a:extLst>
          </p:cNvPr>
          <p:cNvSpPr>
            <a:spLocks noGrp="1"/>
          </p:cNvSpPr>
          <p:nvPr>
            <p:ph idx="1"/>
          </p:nvPr>
        </p:nvSpPr>
        <p:spPr/>
        <p:txBody>
          <a:bodyPr>
            <a:normAutofit lnSpcReduction="10000"/>
          </a:bodyPr>
          <a:lstStyle/>
          <a:p>
            <a:pPr marL="0" indent="0">
              <a:buNone/>
            </a:pPr>
            <a:r>
              <a:rPr lang="en-US" b="0" i="1" dirty="0">
                <a:solidFill>
                  <a:srgbClr val="0D0D0D"/>
                </a:solidFill>
                <a:effectLst/>
                <a:latin typeface="EconomistSerif"/>
              </a:rPr>
              <a:t>“The world’s most valuable resource is no longer oil, but data.”</a:t>
            </a:r>
          </a:p>
          <a:p>
            <a:pPr marL="0" indent="0">
              <a:buNone/>
            </a:pPr>
            <a:r>
              <a:rPr lang="en-US" dirty="0"/>
              <a:t>							-The Economist, 2017</a:t>
            </a:r>
          </a:p>
          <a:p>
            <a:pPr marL="0" indent="0">
              <a:buNone/>
            </a:pPr>
            <a:endParaRPr lang="en-US" dirty="0"/>
          </a:p>
          <a:p>
            <a:pPr marL="0" indent="0">
              <a:buNone/>
            </a:pPr>
            <a:r>
              <a:rPr lang="en-US" b="1" dirty="0"/>
              <a:t>Traditional Approaches:</a:t>
            </a:r>
          </a:p>
          <a:p>
            <a:pPr marL="0" indent="0">
              <a:buNone/>
            </a:pPr>
            <a:r>
              <a:rPr lang="en-US" dirty="0"/>
              <a:t>	Focus on model architecture</a:t>
            </a:r>
          </a:p>
          <a:p>
            <a:pPr marL="0" indent="0">
              <a:buNone/>
            </a:pPr>
            <a:r>
              <a:rPr lang="en-US" dirty="0"/>
              <a:t>	Bigger models = Better performance</a:t>
            </a:r>
          </a:p>
          <a:p>
            <a:pPr marL="0" indent="0">
              <a:buNone/>
            </a:pPr>
            <a:r>
              <a:rPr lang="en-US" b="1" dirty="0"/>
              <a:t>Data-Centric Approach:</a:t>
            </a:r>
          </a:p>
          <a:p>
            <a:pPr marL="0" indent="0">
              <a:buNone/>
            </a:pPr>
            <a:r>
              <a:rPr lang="en-US" dirty="0"/>
              <a:t>	Systematic data improvement</a:t>
            </a:r>
          </a:p>
          <a:p>
            <a:pPr marL="0" indent="0">
              <a:buNone/>
            </a:pPr>
            <a:r>
              <a:rPr lang="en-US" dirty="0"/>
              <a:t>	Quantity but mostly quality matters</a:t>
            </a:r>
          </a:p>
        </p:txBody>
      </p:sp>
      <p:pic>
        <p:nvPicPr>
          <p:cNvPr id="1026" name="Picture 2" descr="The world's most valuable resource is no longer oil, but data">
            <a:extLst>
              <a:ext uri="{FF2B5EF4-FFF2-40B4-BE49-F238E27FC236}">
                <a16:creationId xmlns:a16="http://schemas.microsoft.com/office/drawing/2014/main" id="{3AD38FC3-89E1-BA35-B8A0-3391A61EA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3935" y="3429000"/>
            <a:ext cx="2176223" cy="28617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1AE6227-2E8D-18DA-219B-5DB606FBF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9243" y="3063875"/>
            <a:ext cx="343455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ack background with a black square&#10;&#10;Description automatically generated with medium confidence">
            <a:extLst>
              <a:ext uri="{FF2B5EF4-FFF2-40B4-BE49-F238E27FC236}">
                <a16:creationId xmlns:a16="http://schemas.microsoft.com/office/drawing/2014/main" id="{512CBCBC-A00E-4A61-4FAA-EBADECF0C272}"/>
              </a:ext>
            </a:extLst>
          </p:cNvPr>
          <p:cNvPicPr>
            <a:picLocks noChangeAspect="1"/>
          </p:cNvPicPr>
          <p:nvPr/>
        </p:nvPicPr>
        <p:blipFill rotWithShape="1">
          <a:blip r:embed="rId5"/>
          <a:srcRect l="13236" t="35712" r="14117" b="37369"/>
          <a:stretch/>
        </p:blipFill>
        <p:spPr>
          <a:xfrm>
            <a:off x="287302" y="6467435"/>
            <a:ext cx="1203777" cy="171212"/>
          </a:xfrm>
          <a:prstGeom prst="rect">
            <a:avLst/>
          </a:prstGeom>
        </p:spPr>
      </p:pic>
    </p:spTree>
    <p:extLst>
      <p:ext uri="{BB962C8B-B14F-4D97-AF65-F5344CB8AC3E}">
        <p14:creationId xmlns:p14="http://schemas.microsoft.com/office/powerpoint/2010/main" val="1064699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3672BB-797B-3DF1-0C76-C735D5C8C9B5}"/>
              </a:ext>
            </a:extLst>
          </p:cNvPr>
          <p:cNvSpPr>
            <a:spLocks noGrp="1"/>
          </p:cNvSpPr>
          <p:nvPr>
            <p:ph type="title"/>
          </p:nvPr>
        </p:nvSpPr>
        <p:spPr>
          <a:xfrm>
            <a:off x="612648" y="600074"/>
            <a:ext cx="6035040" cy="1529932"/>
          </a:xfrm>
        </p:spPr>
        <p:txBody>
          <a:bodyPr anchor="b">
            <a:normAutofit/>
          </a:bodyPr>
          <a:lstStyle/>
          <a:p>
            <a:r>
              <a:rPr lang="en-US" sz="3400" dirty="0"/>
              <a:t>The Architecture Revolution: From Labeled to Self-Supervised Learning</a:t>
            </a:r>
          </a:p>
        </p:txBody>
      </p:sp>
      <p:sp>
        <p:nvSpPr>
          <p:cNvPr id="3" name="Content Placeholder 2">
            <a:extLst>
              <a:ext uri="{FF2B5EF4-FFF2-40B4-BE49-F238E27FC236}">
                <a16:creationId xmlns:a16="http://schemas.microsoft.com/office/drawing/2014/main" id="{4351DD4D-AEEE-0C29-642C-91D29A57021A}"/>
              </a:ext>
            </a:extLst>
          </p:cNvPr>
          <p:cNvSpPr>
            <a:spLocks noGrp="1"/>
          </p:cNvSpPr>
          <p:nvPr>
            <p:ph idx="1"/>
          </p:nvPr>
        </p:nvSpPr>
        <p:spPr>
          <a:xfrm>
            <a:off x="612647" y="2212848"/>
            <a:ext cx="6035041" cy="4096512"/>
          </a:xfrm>
        </p:spPr>
        <p:txBody>
          <a:bodyPr>
            <a:normAutofit/>
          </a:bodyPr>
          <a:lstStyle/>
          <a:p>
            <a:pPr marL="0" lvl="0" indent="0">
              <a:buNone/>
            </a:pPr>
            <a:r>
              <a:rPr lang="en-US" sz="1400" b="1"/>
              <a:t>Traditional Deep Learning Era (1960s-2010s):</a:t>
            </a:r>
            <a:r>
              <a:rPr lang="en-US" sz="1400"/>
              <a:t>  </a:t>
            </a:r>
          </a:p>
          <a:p>
            <a:r>
              <a:rPr lang="en-US" sz="1400" b="1"/>
              <a:t>Supervised Learning Dominance:</a:t>
            </a:r>
            <a:r>
              <a:rPr lang="en-US" sz="1400"/>
              <a:t> Required massive labeled datasets </a:t>
            </a:r>
          </a:p>
          <a:p>
            <a:r>
              <a:rPr lang="en-US" sz="1400" b="1"/>
              <a:t>Manual Annotation:</a:t>
            </a:r>
            <a:r>
              <a:rPr lang="en-US" sz="1400"/>
              <a:t> Expensive human labeling (ImageNet: 14M images, 3+ years) </a:t>
            </a:r>
          </a:p>
          <a:p>
            <a:r>
              <a:rPr lang="en-US" sz="1400" b="1"/>
              <a:t>Task-Specific Models:</a:t>
            </a:r>
            <a:r>
              <a:rPr lang="en-US" sz="1400"/>
              <a:t> Separate models for each application </a:t>
            </a:r>
          </a:p>
          <a:p>
            <a:r>
              <a:rPr lang="en-US" sz="1400" b="1"/>
              <a:t>Limited Scale:</a:t>
            </a:r>
            <a:r>
              <a:rPr lang="en-US" sz="1400"/>
              <a:t> Constrained by labeling capacity</a:t>
            </a:r>
          </a:p>
          <a:p>
            <a:pPr marL="0" lvl="0" indent="0">
              <a:buNone/>
            </a:pPr>
            <a:r>
              <a:rPr lang="en-US" sz="1400" b="1"/>
              <a:t>Transformer Era (2017-Present):</a:t>
            </a:r>
            <a:r>
              <a:rPr lang="en-US" sz="1400"/>
              <a:t> </a:t>
            </a:r>
          </a:p>
          <a:p>
            <a:r>
              <a:rPr lang="en-US" sz="1400" b="1"/>
              <a:t>Self-Supervised Pre-training:</a:t>
            </a:r>
            <a:r>
              <a:rPr lang="en-US" sz="1400"/>
              <a:t> Learning from unlabeled text </a:t>
            </a:r>
          </a:p>
          <a:p>
            <a:r>
              <a:rPr lang="en-US" sz="1400" b="1"/>
              <a:t>Transfer Learning:</a:t>
            </a:r>
            <a:r>
              <a:rPr lang="en-US" sz="1400"/>
              <a:t> One model, many applications </a:t>
            </a:r>
          </a:p>
          <a:p>
            <a:r>
              <a:rPr lang="en-US" sz="1400" b="1"/>
              <a:t>Emergent Capabilities:</a:t>
            </a:r>
            <a:r>
              <a:rPr lang="en-US" sz="1400"/>
              <a:t> Abilities not explicitly trained </a:t>
            </a:r>
          </a:p>
          <a:p>
            <a:r>
              <a:rPr lang="en-US" sz="1400" b="1"/>
              <a:t>Massive Scale:</a:t>
            </a:r>
            <a:r>
              <a:rPr lang="en-US" sz="1400"/>
              <a:t> Internet-scale unlabeled data utilization</a:t>
            </a:r>
          </a:p>
          <a:p>
            <a:r>
              <a:rPr lang="en-US" sz="1400" b="1"/>
              <a:t>Key Innovation:</a:t>
            </a:r>
            <a:r>
              <a:rPr lang="en-US" sz="1400"/>
              <a:t> Transformers learn rich representations from raw text without human labels, then adapt to specific tasks with minimal labeled data.</a:t>
            </a:r>
          </a:p>
          <a:p>
            <a:endParaRPr lang="en-US" sz="1400"/>
          </a:p>
        </p:txBody>
      </p:sp>
      <p:pic>
        <p:nvPicPr>
          <p:cNvPr id="2050" name="Picture 2" descr="Evolution of Language Models: From Rules-Based Models to LLMs">
            <a:extLst>
              <a:ext uri="{FF2B5EF4-FFF2-40B4-BE49-F238E27FC236}">
                <a16:creationId xmlns:a16="http://schemas.microsoft.com/office/drawing/2014/main" id="{20F91F27-1182-116A-6681-A207EB1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864"/>
          <a:stretch>
            <a:fillRect/>
          </a:stretch>
        </p:blipFill>
        <p:spPr bwMode="auto">
          <a:xfrm>
            <a:off x="8229600" y="1143993"/>
            <a:ext cx="3672591" cy="54142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ack background with a black square&#10;&#10;Description automatically generated with medium confidence">
            <a:extLst>
              <a:ext uri="{FF2B5EF4-FFF2-40B4-BE49-F238E27FC236}">
                <a16:creationId xmlns:a16="http://schemas.microsoft.com/office/drawing/2014/main" id="{73622FFC-126C-244E-FC89-C6D01C4937C3}"/>
              </a:ext>
            </a:extLst>
          </p:cNvPr>
          <p:cNvPicPr>
            <a:picLocks noChangeAspect="1"/>
          </p:cNvPicPr>
          <p:nvPr/>
        </p:nvPicPr>
        <p:blipFill rotWithShape="1">
          <a:blip r:embed="rId4"/>
          <a:srcRect l="13236" t="35712" r="14117" b="37369"/>
          <a:stretch/>
        </p:blipFill>
        <p:spPr>
          <a:xfrm>
            <a:off x="287302" y="6467435"/>
            <a:ext cx="1203777" cy="171212"/>
          </a:xfrm>
          <a:prstGeom prst="rect">
            <a:avLst/>
          </a:prstGeom>
        </p:spPr>
      </p:pic>
    </p:spTree>
    <p:extLst>
      <p:ext uri="{BB962C8B-B14F-4D97-AF65-F5344CB8AC3E}">
        <p14:creationId xmlns:p14="http://schemas.microsoft.com/office/powerpoint/2010/main" val="1014257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808CC-77AC-0B06-9669-6EB6AF67185E}"/>
              </a:ext>
            </a:extLst>
          </p:cNvPr>
          <p:cNvSpPr>
            <a:spLocks noGrp="1"/>
          </p:cNvSpPr>
          <p:nvPr>
            <p:ph type="title"/>
          </p:nvPr>
        </p:nvSpPr>
        <p:spPr/>
        <p:txBody>
          <a:bodyPr/>
          <a:lstStyle/>
          <a:p>
            <a:r>
              <a:rPr lang="en-US" sz="3400" dirty="0"/>
              <a:t>The Scale of Modern Training Data</a:t>
            </a:r>
          </a:p>
        </p:txBody>
      </p:sp>
      <p:sp>
        <p:nvSpPr>
          <p:cNvPr id="3" name="Content Placeholder 2">
            <a:extLst>
              <a:ext uri="{FF2B5EF4-FFF2-40B4-BE49-F238E27FC236}">
                <a16:creationId xmlns:a16="http://schemas.microsoft.com/office/drawing/2014/main" id="{148126DD-9EAD-7504-3DFE-16F31BE3798A}"/>
              </a:ext>
            </a:extLst>
          </p:cNvPr>
          <p:cNvSpPr>
            <a:spLocks noGrp="1"/>
          </p:cNvSpPr>
          <p:nvPr>
            <p:ph idx="1"/>
          </p:nvPr>
        </p:nvSpPr>
        <p:spPr/>
        <p:txBody>
          <a:bodyPr/>
          <a:lstStyle/>
          <a:p>
            <a:r>
              <a:rPr lang="en-US" dirty="0"/>
              <a:t>Data requirements scale faster than parameter count</a:t>
            </a:r>
          </a:p>
          <a:p>
            <a:endParaRPr lang="en-US" dirty="0"/>
          </a:p>
          <a:p>
            <a:endParaRPr lang="en-US" dirty="0"/>
          </a:p>
          <a:p>
            <a:endParaRPr lang="en-US" dirty="0"/>
          </a:p>
          <a:p>
            <a:endParaRPr lang="en-US" dirty="0"/>
          </a:p>
          <a:p>
            <a:r>
              <a:rPr lang="en-US" dirty="0"/>
              <a:t>Data composition</a:t>
            </a:r>
          </a:p>
          <a:p>
            <a:endParaRPr lang="en-US" dirty="0"/>
          </a:p>
        </p:txBody>
      </p:sp>
      <p:graphicFrame>
        <p:nvGraphicFramePr>
          <p:cNvPr id="4" name="Content Placeholder 5">
            <a:extLst>
              <a:ext uri="{FF2B5EF4-FFF2-40B4-BE49-F238E27FC236}">
                <a16:creationId xmlns:a16="http://schemas.microsoft.com/office/drawing/2014/main" id="{0A1824CB-D8DB-93B5-0542-FD0DE042BF5D}"/>
              </a:ext>
            </a:extLst>
          </p:cNvPr>
          <p:cNvGraphicFramePr>
            <a:graphicFrameLocks/>
          </p:cNvGraphicFramePr>
          <p:nvPr>
            <p:extLst>
              <p:ext uri="{D42A27DB-BD31-4B8C-83A1-F6EECF244321}">
                <p14:modId xmlns:p14="http://schemas.microsoft.com/office/powerpoint/2010/main" val="767843141"/>
              </p:ext>
            </p:extLst>
          </p:nvPr>
        </p:nvGraphicFramePr>
        <p:xfrm>
          <a:off x="2212848" y="2380488"/>
          <a:ext cx="8229600" cy="182880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0">
                <a:tc>
                  <a:txBody>
                    <a:bodyPr/>
                    <a:lstStyle/>
                    <a:p>
                      <a:pPr marL="0" lvl="0" indent="0">
                        <a:buNone/>
                      </a:pPr>
                      <a:r>
                        <a:t>Model</a:t>
                      </a:r>
                    </a:p>
                  </a:txBody>
                  <a:tcPr/>
                </a:tc>
                <a:tc>
                  <a:txBody>
                    <a:bodyPr/>
                    <a:lstStyle/>
                    <a:p>
                      <a:pPr marL="0" lvl="0" indent="0">
                        <a:buNone/>
                      </a:pPr>
                      <a:r>
                        <a:t>Year</a:t>
                      </a:r>
                    </a:p>
                  </a:txBody>
                  <a:tcPr/>
                </a:tc>
                <a:tc>
                  <a:txBody>
                    <a:bodyPr/>
                    <a:lstStyle/>
                    <a:p>
                      <a:pPr marL="0" lvl="0" indent="0">
                        <a:buNone/>
                      </a:pPr>
                      <a:r>
                        <a:t>Parameters</a:t>
                      </a:r>
                    </a:p>
                  </a:txBody>
                  <a:tcPr/>
                </a:tc>
                <a:tc>
                  <a:txBody>
                    <a:bodyPr/>
                    <a:lstStyle/>
                    <a:p>
                      <a:pPr marL="0" lvl="0" indent="0">
                        <a:buNone/>
                      </a:pPr>
                      <a:r>
                        <a:t>Training Data Size</a:t>
                      </a:r>
                    </a:p>
                  </a:txBody>
                  <a:tcPr/>
                </a:tc>
                <a:extLst>
                  <a:ext uri="{0D108BD9-81ED-4DB2-BD59-A6C34878D82A}">
                    <a16:rowId xmlns:a16="http://schemas.microsoft.com/office/drawing/2014/main" val="10000"/>
                  </a:ext>
                </a:extLst>
              </a:tr>
              <a:tr h="0">
                <a:tc>
                  <a:txBody>
                    <a:bodyPr/>
                    <a:lstStyle/>
                    <a:p>
                      <a:pPr marL="0" lvl="0" indent="0">
                        <a:buNone/>
                      </a:pPr>
                      <a:r>
                        <a:t>GPT-3</a:t>
                      </a:r>
                    </a:p>
                  </a:txBody>
                  <a:tcPr/>
                </a:tc>
                <a:tc>
                  <a:txBody>
                    <a:bodyPr/>
                    <a:lstStyle/>
                    <a:p>
                      <a:pPr marL="0" lvl="0" indent="0">
                        <a:buNone/>
                      </a:pPr>
                      <a:r>
                        <a:t>2020</a:t>
                      </a:r>
                    </a:p>
                  </a:txBody>
                  <a:tcPr/>
                </a:tc>
                <a:tc>
                  <a:txBody>
                    <a:bodyPr/>
                    <a:lstStyle/>
                    <a:p>
                      <a:pPr marL="0" lvl="0" indent="0">
                        <a:buNone/>
                      </a:pPr>
                      <a:r>
                        <a:t>175B</a:t>
                      </a:r>
                    </a:p>
                  </a:txBody>
                  <a:tcPr/>
                </a:tc>
                <a:tc>
                  <a:txBody>
                    <a:bodyPr/>
                    <a:lstStyle/>
                    <a:p>
                      <a:pPr marL="0" lvl="0" indent="0">
                        <a:buNone/>
                      </a:pPr>
                      <a:r>
                        <a:t>570GB text</a:t>
                      </a:r>
                    </a:p>
                  </a:txBody>
                  <a:tcPr/>
                </a:tc>
                <a:extLst>
                  <a:ext uri="{0D108BD9-81ED-4DB2-BD59-A6C34878D82A}">
                    <a16:rowId xmlns:a16="http://schemas.microsoft.com/office/drawing/2014/main" val="10001"/>
                  </a:ext>
                </a:extLst>
              </a:tr>
              <a:tr h="0">
                <a:tc>
                  <a:txBody>
                    <a:bodyPr/>
                    <a:lstStyle/>
                    <a:p>
                      <a:pPr marL="0" lvl="0" indent="0">
                        <a:buNone/>
                      </a:pPr>
                      <a:r>
                        <a:rPr dirty="0" err="1"/>
                        <a:t>PaLM</a:t>
                      </a:r>
                      <a:endParaRPr dirty="0"/>
                    </a:p>
                  </a:txBody>
                  <a:tcPr/>
                </a:tc>
                <a:tc>
                  <a:txBody>
                    <a:bodyPr/>
                    <a:lstStyle/>
                    <a:p>
                      <a:pPr marL="0" lvl="0" indent="0">
                        <a:buNone/>
                      </a:pPr>
                      <a:r>
                        <a:t>2022</a:t>
                      </a:r>
                    </a:p>
                  </a:txBody>
                  <a:tcPr/>
                </a:tc>
                <a:tc>
                  <a:txBody>
                    <a:bodyPr/>
                    <a:lstStyle/>
                    <a:p>
                      <a:pPr marL="0" lvl="0" indent="0">
                        <a:buNone/>
                      </a:pPr>
                      <a:r>
                        <a:t>540B</a:t>
                      </a:r>
                    </a:p>
                  </a:txBody>
                  <a:tcPr/>
                </a:tc>
                <a:tc>
                  <a:txBody>
                    <a:bodyPr/>
                    <a:lstStyle/>
                    <a:p>
                      <a:pPr marL="0" lvl="0" indent="0">
                        <a:buNone/>
                      </a:pPr>
                      <a:r>
                        <a:t>780B tokens</a:t>
                      </a:r>
                    </a:p>
                  </a:txBody>
                  <a:tcPr/>
                </a:tc>
                <a:extLst>
                  <a:ext uri="{0D108BD9-81ED-4DB2-BD59-A6C34878D82A}">
                    <a16:rowId xmlns:a16="http://schemas.microsoft.com/office/drawing/2014/main" val="10002"/>
                  </a:ext>
                </a:extLst>
              </a:tr>
              <a:tr h="0">
                <a:tc>
                  <a:txBody>
                    <a:bodyPr/>
                    <a:lstStyle/>
                    <a:p>
                      <a:pPr marL="0" lvl="0" indent="0">
                        <a:buNone/>
                      </a:pPr>
                      <a:r>
                        <a:t>GPT-4</a:t>
                      </a:r>
                    </a:p>
                  </a:txBody>
                  <a:tcPr/>
                </a:tc>
                <a:tc>
                  <a:txBody>
                    <a:bodyPr/>
                    <a:lstStyle/>
                    <a:p>
                      <a:pPr marL="0" lvl="0" indent="0">
                        <a:buNone/>
                      </a:pPr>
                      <a:r>
                        <a:t>2023</a:t>
                      </a:r>
                    </a:p>
                  </a:txBody>
                  <a:tcPr/>
                </a:tc>
                <a:tc>
                  <a:txBody>
                    <a:bodyPr/>
                    <a:lstStyle/>
                    <a:p>
                      <a:pPr marL="0" lvl="0" indent="0">
                        <a:buNone/>
                      </a:pPr>
                      <a:r>
                        <a:rPr dirty="0"/>
                        <a:t>~1.7T</a:t>
                      </a:r>
                    </a:p>
                  </a:txBody>
                  <a:tcPr/>
                </a:tc>
                <a:tc>
                  <a:txBody>
                    <a:bodyPr/>
                    <a:lstStyle/>
                    <a:p>
                      <a:pPr marL="0" lvl="0" indent="0">
                        <a:buNone/>
                      </a:pPr>
                      <a:r>
                        <a:t>Estimated 10-20TB</a:t>
                      </a:r>
                    </a:p>
                  </a:txBody>
                  <a:tcPr/>
                </a:tc>
                <a:extLst>
                  <a:ext uri="{0D108BD9-81ED-4DB2-BD59-A6C34878D82A}">
                    <a16:rowId xmlns:a16="http://schemas.microsoft.com/office/drawing/2014/main" val="10003"/>
                  </a:ext>
                </a:extLst>
              </a:tr>
              <a:tr h="0">
                <a:tc>
                  <a:txBody>
                    <a:bodyPr/>
                    <a:lstStyle/>
                    <a:p>
                      <a:pPr marL="0" lvl="0" indent="0">
                        <a:buNone/>
                      </a:pPr>
                      <a:r>
                        <a:t>Llama 2</a:t>
                      </a:r>
                    </a:p>
                  </a:txBody>
                  <a:tcPr/>
                </a:tc>
                <a:tc>
                  <a:txBody>
                    <a:bodyPr/>
                    <a:lstStyle/>
                    <a:p>
                      <a:pPr marL="0" lvl="0" indent="0">
                        <a:buNone/>
                      </a:pPr>
                      <a:r>
                        <a:rPr dirty="0"/>
                        <a:t>2023</a:t>
                      </a:r>
                    </a:p>
                  </a:txBody>
                  <a:tcPr/>
                </a:tc>
                <a:tc>
                  <a:txBody>
                    <a:bodyPr/>
                    <a:lstStyle/>
                    <a:p>
                      <a:pPr marL="0" lvl="0" indent="0">
                        <a:buNone/>
                      </a:pPr>
                      <a:r>
                        <a:t>70B</a:t>
                      </a:r>
                    </a:p>
                  </a:txBody>
                  <a:tcPr/>
                </a:tc>
                <a:tc>
                  <a:txBody>
                    <a:bodyPr/>
                    <a:lstStyle/>
                    <a:p>
                      <a:pPr marL="0" lvl="0" indent="0">
                        <a:buNone/>
                      </a:pPr>
                      <a:r>
                        <a:rPr dirty="0"/>
                        <a:t>2T tokens</a:t>
                      </a:r>
                    </a:p>
                  </a:txBody>
                  <a:tcPr/>
                </a:tc>
                <a:extLst>
                  <a:ext uri="{0D108BD9-81ED-4DB2-BD59-A6C34878D82A}">
                    <a16:rowId xmlns:a16="http://schemas.microsoft.com/office/drawing/2014/main" val="10004"/>
                  </a:ext>
                </a:extLst>
              </a:tr>
            </a:tbl>
          </a:graphicData>
        </a:graphic>
      </p:graphicFrame>
      <p:graphicFrame>
        <p:nvGraphicFramePr>
          <p:cNvPr id="6" name="Chart 5">
            <a:extLst>
              <a:ext uri="{FF2B5EF4-FFF2-40B4-BE49-F238E27FC236}">
                <a16:creationId xmlns:a16="http://schemas.microsoft.com/office/drawing/2014/main" id="{12663C02-D2B3-A56A-542F-8199D3DD3BD8}"/>
              </a:ext>
            </a:extLst>
          </p:cNvPr>
          <p:cNvGraphicFramePr>
            <a:graphicFrameLocks/>
          </p:cNvGraphicFramePr>
          <p:nvPr>
            <p:extLst>
              <p:ext uri="{D42A27DB-BD31-4B8C-83A1-F6EECF244321}">
                <p14:modId xmlns:p14="http://schemas.microsoft.com/office/powerpoint/2010/main" val="1334041628"/>
              </p:ext>
            </p:extLst>
          </p:nvPr>
        </p:nvGraphicFramePr>
        <p:xfrm>
          <a:off x="3949827" y="4764151"/>
          <a:ext cx="4035933" cy="2044827"/>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descr="A black background with a black square&#10;&#10;Description automatically generated with medium confidence">
            <a:extLst>
              <a:ext uri="{FF2B5EF4-FFF2-40B4-BE49-F238E27FC236}">
                <a16:creationId xmlns:a16="http://schemas.microsoft.com/office/drawing/2014/main" id="{BD459FBF-9AD4-2CF9-0D1D-CE697FCEDDA1}"/>
              </a:ext>
            </a:extLst>
          </p:cNvPr>
          <p:cNvPicPr>
            <a:picLocks noChangeAspect="1"/>
          </p:cNvPicPr>
          <p:nvPr/>
        </p:nvPicPr>
        <p:blipFill rotWithShape="1">
          <a:blip r:embed="rId4"/>
          <a:srcRect l="13236" t="35712" r="14117" b="37369"/>
          <a:stretch/>
        </p:blipFill>
        <p:spPr>
          <a:xfrm>
            <a:off x="287302" y="6467435"/>
            <a:ext cx="1203777" cy="171212"/>
          </a:xfrm>
          <a:prstGeom prst="rect">
            <a:avLst/>
          </a:prstGeom>
        </p:spPr>
      </p:pic>
    </p:spTree>
    <p:extLst>
      <p:ext uri="{BB962C8B-B14F-4D97-AF65-F5344CB8AC3E}">
        <p14:creationId xmlns:p14="http://schemas.microsoft.com/office/powerpoint/2010/main" val="5797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9F23E05-E5C5-497C-A842-7BD21B207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6ABF4D-563A-548D-EB3F-16E63167BD7E}"/>
              </a:ext>
            </a:extLst>
          </p:cNvPr>
          <p:cNvSpPr>
            <a:spLocks noGrp="1"/>
          </p:cNvSpPr>
          <p:nvPr>
            <p:ph type="title"/>
          </p:nvPr>
        </p:nvSpPr>
        <p:spPr>
          <a:xfrm>
            <a:off x="838200" y="365126"/>
            <a:ext cx="10515600" cy="1306440"/>
          </a:xfrm>
        </p:spPr>
        <p:txBody>
          <a:bodyPr>
            <a:normAutofit/>
          </a:bodyPr>
          <a:lstStyle/>
          <a:p>
            <a:r>
              <a:rPr lang="en-US" sz="4000"/>
              <a:t>The Diversity Imperative - Why Diversity Drives Performance?</a:t>
            </a:r>
          </a:p>
        </p:txBody>
      </p:sp>
      <p:sp>
        <p:nvSpPr>
          <p:cNvPr id="3" name="Content Placeholder 2">
            <a:extLst>
              <a:ext uri="{FF2B5EF4-FFF2-40B4-BE49-F238E27FC236}">
                <a16:creationId xmlns:a16="http://schemas.microsoft.com/office/drawing/2014/main" id="{11F535E4-BCD6-30F6-7338-AD6FEC69E129}"/>
              </a:ext>
            </a:extLst>
          </p:cNvPr>
          <p:cNvSpPr>
            <a:spLocks noGrp="1"/>
          </p:cNvSpPr>
          <p:nvPr>
            <p:ph idx="1"/>
          </p:nvPr>
        </p:nvSpPr>
        <p:spPr/>
        <p:txBody>
          <a:bodyPr>
            <a:normAutofit/>
          </a:bodyPr>
          <a:lstStyle/>
          <a:p>
            <a:pPr marL="0" lvl="0" indent="0">
              <a:buNone/>
            </a:pPr>
            <a:r>
              <a:rPr lang="en-US" b="1" dirty="0"/>
              <a:t>Dimensions of Data Diversity</a:t>
            </a:r>
          </a:p>
          <a:p>
            <a:pPr marL="0" lvl="0" indent="0">
              <a:buNone/>
            </a:pPr>
            <a:endParaRPr lang="en-US" b="1" dirty="0"/>
          </a:p>
          <a:p>
            <a:endParaRPr lang="en-US" dirty="0"/>
          </a:p>
        </p:txBody>
      </p:sp>
      <p:pic>
        <p:nvPicPr>
          <p:cNvPr id="15" name="Picture 14">
            <a:extLst>
              <a:ext uri="{FF2B5EF4-FFF2-40B4-BE49-F238E27FC236}">
                <a16:creationId xmlns:a16="http://schemas.microsoft.com/office/drawing/2014/main" id="{9BABC0FA-35EE-2291-7D8B-BC342C626954}"/>
              </a:ext>
            </a:extLst>
          </p:cNvPr>
          <p:cNvPicPr>
            <a:picLocks noChangeAspect="1"/>
          </p:cNvPicPr>
          <p:nvPr/>
        </p:nvPicPr>
        <p:blipFill>
          <a:blip r:embed="rId3"/>
          <a:srcRect l="20766" r="19003" b="1"/>
          <a:stretch>
            <a:fillRect/>
          </a:stretch>
        </p:blipFill>
        <p:spPr>
          <a:xfrm>
            <a:off x="7989296" y="1843285"/>
            <a:ext cx="3364502" cy="3728611"/>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5FE5D257-1CDB-638A-4629-C244AA6BDDA3}"/>
              </a:ext>
            </a:extLst>
          </p:cNvPr>
          <p:cNvPicPr>
            <a:picLocks noChangeAspect="1"/>
          </p:cNvPicPr>
          <p:nvPr/>
        </p:nvPicPr>
        <p:blipFill rotWithShape="1">
          <a:blip r:embed="rId4"/>
          <a:srcRect l="13236" t="35712" r="14117" b="37369"/>
          <a:stretch/>
        </p:blipFill>
        <p:spPr>
          <a:xfrm>
            <a:off x="287302" y="6467435"/>
            <a:ext cx="1203777" cy="171212"/>
          </a:xfrm>
          <a:prstGeom prst="rect">
            <a:avLst/>
          </a:prstGeom>
        </p:spPr>
      </p:pic>
      <p:graphicFrame>
        <p:nvGraphicFramePr>
          <p:cNvPr id="6" name="Diagram 5">
            <a:extLst>
              <a:ext uri="{FF2B5EF4-FFF2-40B4-BE49-F238E27FC236}">
                <a16:creationId xmlns:a16="http://schemas.microsoft.com/office/drawing/2014/main" id="{C6F86F99-D0D1-FA13-7C9F-CBEAE25C596D}"/>
              </a:ext>
            </a:extLst>
          </p:cNvPr>
          <p:cNvGraphicFramePr/>
          <p:nvPr>
            <p:extLst>
              <p:ext uri="{D42A27DB-BD31-4B8C-83A1-F6EECF244321}">
                <p14:modId xmlns:p14="http://schemas.microsoft.com/office/powerpoint/2010/main" val="2740226261"/>
              </p:ext>
            </p:extLst>
          </p:nvPr>
        </p:nvGraphicFramePr>
        <p:xfrm>
          <a:off x="838200" y="1825625"/>
          <a:ext cx="6714066" cy="43014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16755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5C65-1E20-C7C8-A243-80F59FF9FAD8}"/>
              </a:ext>
            </a:extLst>
          </p:cNvPr>
          <p:cNvSpPr>
            <a:spLocks noGrp="1"/>
          </p:cNvSpPr>
          <p:nvPr>
            <p:ph type="title"/>
          </p:nvPr>
        </p:nvSpPr>
        <p:spPr/>
        <p:txBody>
          <a:bodyPr/>
          <a:lstStyle/>
          <a:p>
            <a:r>
              <a:rPr lang="en-US" dirty="0"/>
              <a:t>The Representation Problem</a:t>
            </a:r>
          </a:p>
        </p:txBody>
      </p:sp>
      <p:sp>
        <p:nvSpPr>
          <p:cNvPr id="3" name="Content Placeholder 2">
            <a:extLst>
              <a:ext uri="{FF2B5EF4-FFF2-40B4-BE49-F238E27FC236}">
                <a16:creationId xmlns:a16="http://schemas.microsoft.com/office/drawing/2014/main" id="{388BFF6C-BF4B-AB04-75AA-C4A11B9F750F}"/>
              </a:ext>
            </a:extLst>
          </p:cNvPr>
          <p:cNvSpPr>
            <a:spLocks noGrp="1"/>
          </p:cNvSpPr>
          <p:nvPr>
            <p:ph idx="1"/>
          </p:nvPr>
        </p:nvSpPr>
        <p:spPr/>
        <p:txBody>
          <a:bodyPr>
            <a:normAutofit fontScale="85000" lnSpcReduction="20000"/>
          </a:bodyPr>
          <a:lstStyle/>
          <a:p>
            <a:r>
              <a:rPr lang="en-US" sz="2800" b="1" dirty="0"/>
              <a:t>Internet Content Distribution</a:t>
            </a:r>
          </a:p>
          <a:p>
            <a:pPr lvl="1"/>
            <a:r>
              <a:rPr lang="en-US" dirty="0"/>
              <a:t>60% English Content (20% of world population)</a:t>
            </a:r>
          </a:p>
          <a:p>
            <a:pPr lvl="1"/>
            <a:r>
              <a:rPr lang="en-US" dirty="0"/>
              <a:t>85% represent 10 languages</a:t>
            </a:r>
          </a:p>
          <a:p>
            <a:pPr lvl="1"/>
            <a:r>
              <a:rPr lang="en-US" dirty="0"/>
              <a:t>U</a:t>
            </a:r>
            <a:r>
              <a:rPr lang="en-US" sz="2400" dirty="0"/>
              <a:t>nder-representation of Global South</a:t>
            </a:r>
          </a:p>
          <a:p>
            <a:pPr lvl="1"/>
            <a:endParaRPr lang="en-US" dirty="0"/>
          </a:p>
          <a:p>
            <a:r>
              <a:rPr lang="en-US" sz="2800" b="1" dirty="0"/>
              <a:t>Impact on Model Performance</a:t>
            </a:r>
          </a:p>
          <a:p>
            <a:pPr lvl="1"/>
            <a:r>
              <a:rPr lang="en-US" dirty="0"/>
              <a:t>Poor performance on underrepresented languages </a:t>
            </a:r>
          </a:p>
          <a:p>
            <a:pPr lvl="1"/>
            <a:r>
              <a:rPr lang="en-US" dirty="0"/>
              <a:t>Cultural bias in responses</a:t>
            </a:r>
          </a:p>
          <a:p>
            <a:pPr lvl="1"/>
            <a:r>
              <a:rPr lang="en-US" dirty="0"/>
              <a:t>Limited global applicability</a:t>
            </a:r>
          </a:p>
          <a:p>
            <a:pPr marL="457200" lvl="1" indent="0">
              <a:buNone/>
            </a:pPr>
            <a:endParaRPr lang="en-US" dirty="0"/>
          </a:p>
          <a:p>
            <a:r>
              <a:rPr lang="en-US" b="1" dirty="0"/>
              <a:t>Business Impact</a:t>
            </a:r>
          </a:p>
          <a:p>
            <a:pPr lvl="1"/>
            <a:r>
              <a:rPr lang="en-US" dirty="0"/>
              <a:t>Restricted market expansion </a:t>
            </a:r>
          </a:p>
          <a:p>
            <a:pPr lvl="1"/>
            <a:r>
              <a:rPr lang="en-US" dirty="0"/>
              <a:t>Regulatory compliance issues </a:t>
            </a:r>
          </a:p>
          <a:p>
            <a:pPr lvl="1"/>
            <a:r>
              <a:rPr lang="en-US" dirty="0"/>
              <a:t>Ethical concerns</a:t>
            </a:r>
          </a:p>
          <a:p>
            <a:pPr lvl="1"/>
            <a:endParaRPr lang="en-US" dirty="0"/>
          </a:p>
        </p:txBody>
      </p:sp>
      <p:pic>
        <p:nvPicPr>
          <p:cNvPr id="4" name="Picture 3" descr="A black background with a black square&#10;&#10;Description automatically generated with medium confidence">
            <a:extLst>
              <a:ext uri="{FF2B5EF4-FFF2-40B4-BE49-F238E27FC236}">
                <a16:creationId xmlns:a16="http://schemas.microsoft.com/office/drawing/2014/main" id="{A7694BCA-F7DA-ADEB-EA5F-84CF4499C390}"/>
              </a:ext>
            </a:extLst>
          </p:cNvPr>
          <p:cNvPicPr>
            <a:picLocks noChangeAspect="1"/>
          </p:cNvPicPr>
          <p:nvPr/>
        </p:nvPicPr>
        <p:blipFill rotWithShape="1">
          <a:blip r:embed="rId3"/>
          <a:srcRect l="13236" t="35712" r="14117" b="37369"/>
          <a:stretch/>
        </p:blipFill>
        <p:spPr>
          <a:xfrm>
            <a:off x="287302" y="6467435"/>
            <a:ext cx="1203777" cy="171212"/>
          </a:xfrm>
          <a:prstGeom prst="rect">
            <a:avLst/>
          </a:prstGeom>
        </p:spPr>
      </p:pic>
    </p:spTree>
    <p:extLst>
      <p:ext uri="{BB962C8B-B14F-4D97-AF65-F5344CB8AC3E}">
        <p14:creationId xmlns:p14="http://schemas.microsoft.com/office/powerpoint/2010/main" val="39530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30C6E-4E16-5688-91DA-0C38A2677020}"/>
              </a:ext>
            </a:extLst>
          </p:cNvPr>
          <p:cNvSpPr>
            <a:spLocks noGrp="1"/>
          </p:cNvSpPr>
          <p:nvPr>
            <p:ph type="title"/>
          </p:nvPr>
        </p:nvSpPr>
        <p:spPr/>
        <p:txBody>
          <a:bodyPr/>
          <a:lstStyle/>
          <a:p>
            <a:r>
              <a:rPr lang="en-US"/>
              <a:t>Approaching Data Scarcity</a:t>
            </a:r>
            <a:endParaRPr lang="en-US" dirty="0"/>
          </a:p>
        </p:txBody>
      </p:sp>
      <p:sp>
        <p:nvSpPr>
          <p:cNvPr id="3" name="Content Placeholder 2">
            <a:extLst>
              <a:ext uri="{FF2B5EF4-FFF2-40B4-BE49-F238E27FC236}">
                <a16:creationId xmlns:a16="http://schemas.microsoft.com/office/drawing/2014/main" id="{7DAB96C3-5FF4-4ED2-BDB6-096E2DD459CD}"/>
              </a:ext>
            </a:extLst>
          </p:cNvPr>
          <p:cNvSpPr>
            <a:spLocks noGrp="1"/>
          </p:cNvSpPr>
          <p:nvPr>
            <p:ph idx="1"/>
          </p:nvPr>
        </p:nvSpPr>
        <p:spPr>
          <a:xfrm>
            <a:off x="838201" y="1825625"/>
            <a:ext cx="4977984" cy="4351338"/>
          </a:xfrm>
        </p:spPr>
        <p:txBody>
          <a:bodyPr>
            <a:normAutofit fontScale="62500" lnSpcReduction="20000"/>
          </a:bodyPr>
          <a:lstStyle/>
          <a:p>
            <a:pPr marL="0" lvl="0" indent="0">
              <a:spcBef>
                <a:spcPts val="3000"/>
              </a:spcBef>
              <a:buNone/>
            </a:pPr>
            <a:r>
              <a:rPr lang="en-US" b="1" dirty="0"/>
              <a:t>Running Out of Human-Created Content</a:t>
            </a:r>
          </a:p>
          <a:p>
            <a:pPr marL="0" lvl="0" indent="0">
              <a:buNone/>
            </a:pPr>
            <a:r>
              <a:rPr lang="en-US" b="1" dirty="0"/>
              <a:t>The Numbers:</a:t>
            </a:r>
            <a:r>
              <a:rPr lang="en-US" dirty="0"/>
              <a:t> </a:t>
            </a:r>
          </a:p>
          <a:p>
            <a:pPr lvl="1"/>
            <a:r>
              <a:rPr lang="en-US" dirty="0"/>
              <a:t>High quality text data: ~200TB available </a:t>
            </a:r>
          </a:p>
          <a:p>
            <a:pPr lvl="1"/>
            <a:r>
              <a:rPr lang="en-US" dirty="0"/>
              <a:t>Current model training needs: 10-50TB per model </a:t>
            </a:r>
          </a:p>
          <a:p>
            <a:pPr lvl="1"/>
            <a:r>
              <a:rPr lang="en-US" dirty="0"/>
              <a:t>Projected needs by 2030: 1000TB+ per model</a:t>
            </a:r>
          </a:p>
          <a:p>
            <a:pPr lvl="1"/>
            <a:endParaRPr lang="en-US" dirty="0"/>
          </a:p>
          <a:p>
            <a:pPr marL="0" lvl="0" indent="0">
              <a:buNone/>
            </a:pPr>
            <a:r>
              <a:rPr lang="en-US" b="1" dirty="0"/>
              <a:t>The Timeline:</a:t>
            </a:r>
            <a:r>
              <a:rPr lang="en-US" dirty="0"/>
              <a:t> </a:t>
            </a:r>
          </a:p>
          <a:p>
            <a:pPr lvl="1"/>
            <a:r>
              <a:rPr lang="en-US" b="1" dirty="0"/>
              <a:t>2024:</a:t>
            </a:r>
            <a:r>
              <a:rPr lang="en-US" dirty="0"/>
              <a:t> Peak web crawl efficiency reached </a:t>
            </a:r>
          </a:p>
          <a:p>
            <a:pPr lvl="1"/>
            <a:r>
              <a:rPr lang="en-US" b="1" dirty="0"/>
              <a:t>2025-2027:</a:t>
            </a:r>
            <a:r>
              <a:rPr lang="en-US" dirty="0"/>
              <a:t> Diminishing returns from web scraping </a:t>
            </a:r>
          </a:p>
          <a:p>
            <a:pPr lvl="1"/>
            <a:r>
              <a:rPr lang="en-US" b="1" dirty="0"/>
              <a:t>2028-2030:</a:t>
            </a:r>
            <a:r>
              <a:rPr lang="en-US" dirty="0"/>
              <a:t> Severe scarcity of novel human text</a:t>
            </a:r>
          </a:p>
          <a:p>
            <a:pPr lvl="1"/>
            <a:endParaRPr lang="en-US" dirty="0"/>
          </a:p>
          <a:p>
            <a:pPr marL="0" lvl="0" indent="0">
              <a:buNone/>
            </a:pPr>
            <a:r>
              <a:rPr lang="en-US" b="1" dirty="0"/>
              <a:t>Contributing Factors:</a:t>
            </a:r>
            <a:r>
              <a:rPr lang="en-US" dirty="0"/>
              <a:t> </a:t>
            </a:r>
          </a:p>
          <a:p>
            <a:pPr lvl="1"/>
            <a:r>
              <a:rPr lang="en-US" dirty="0"/>
              <a:t>Copyright restrictions tightening </a:t>
            </a:r>
          </a:p>
          <a:p>
            <a:pPr lvl="1"/>
            <a:r>
              <a:rPr lang="en-US" dirty="0"/>
              <a:t>Privacy regulations (GDPR, CCPA) </a:t>
            </a:r>
          </a:p>
          <a:p>
            <a:pPr lvl="1"/>
            <a:r>
              <a:rPr lang="en-US" dirty="0"/>
              <a:t>Content creators restricting AI access </a:t>
            </a:r>
          </a:p>
          <a:p>
            <a:pPr lvl="1"/>
            <a:r>
              <a:rPr lang="en-US" dirty="0"/>
              <a:t>Paywall proliferation</a:t>
            </a:r>
          </a:p>
          <a:p>
            <a:pPr marL="0" indent="0">
              <a:buNone/>
            </a:pPr>
            <a:endParaRPr lang="en-US" dirty="0"/>
          </a:p>
        </p:txBody>
      </p:sp>
      <p:pic>
        <p:nvPicPr>
          <p:cNvPr id="3074" name="Picture 2">
            <a:extLst>
              <a:ext uri="{FF2B5EF4-FFF2-40B4-BE49-F238E27FC236}">
                <a16:creationId xmlns:a16="http://schemas.microsoft.com/office/drawing/2014/main" id="{3A672775-B904-03FA-1CA7-62DCEAB1F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185" y="1929476"/>
            <a:ext cx="6232043" cy="35068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ack background with a black square&#10;&#10;Description automatically generated with medium confidence">
            <a:extLst>
              <a:ext uri="{FF2B5EF4-FFF2-40B4-BE49-F238E27FC236}">
                <a16:creationId xmlns:a16="http://schemas.microsoft.com/office/drawing/2014/main" id="{0FB1A565-D211-90D7-801A-CC724F80212A}"/>
              </a:ext>
            </a:extLst>
          </p:cNvPr>
          <p:cNvPicPr>
            <a:picLocks noChangeAspect="1"/>
          </p:cNvPicPr>
          <p:nvPr/>
        </p:nvPicPr>
        <p:blipFill rotWithShape="1">
          <a:blip r:embed="rId4"/>
          <a:srcRect l="13236" t="35712" r="14117" b="37369"/>
          <a:stretch/>
        </p:blipFill>
        <p:spPr>
          <a:xfrm>
            <a:off x="287302" y="6467435"/>
            <a:ext cx="1203777" cy="171212"/>
          </a:xfrm>
          <a:prstGeom prst="rect">
            <a:avLst/>
          </a:prstGeom>
        </p:spPr>
      </p:pic>
    </p:spTree>
    <p:extLst>
      <p:ext uri="{BB962C8B-B14F-4D97-AF65-F5344CB8AC3E}">
        <p14:creationId xmlns:p14="http://schemas.microsoft.com/office/powerpoint/2010/main" val="894307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8B0AE-6726-845F-C139-5DD0F032DC80}"/>
              </a:ext>
            </a:extLst>
          </p:cNvPr>
          <p:cNvSpPr>
            <a:spLocks noGrp="1"/>
          </p:cNvSpPr>
          <p:nvPr>
            <p:ph type="title"/>
          </p:nvPr>
        </p:nvSpPr>
        <p:spPr>
          <a:xfrm>
            <a:off x="838200" y="365125"/>
            <a:ext cx="5135880" cy="1325563"/>
          </a:xfrm>
        </p:spPr>
        <p:txBody>
          <a:bodyPr/>
          <a:lstStyle/>
          <a:p>
            <a:r>
              <a:rPr lang="en-US" dirty="0"/>
              <a:t>So What is Synthetic Data?</a:t>
            </a:r>
          </a:p>
        </p:txBody>
      </p:sp>
      <p:sp>
        <p:nvSpPr>
          <p:cNvPr id="3" name="Content Placeholder 2">
            <a:extLst>
              <a:ext uri="{FF2B5EF4-FFF2-40B4-BE49-F238E27FC236}">
                <a16:creationId xmlns:a16="http://schemas.microsoft.com/office/drawing/2014/main" id="{BFF34807-4406-2F0F-096B-FAF91825E3D8}"/>
              </a:ext>
            </a:extLst>
          </p:cNvPr>
          <p:cNvSpPr>
            <a:spLocks noGrp="1"/>
          </p:cNvSpPr>
          <p:nvPr>
            <p:ph idx="1"/>
          </p:nvPr>
        </p:nvSpPr>
        <p:spPr>
          <a:xfrm>
            <a:off x="838200" y="1825625"/>
            <a:ext cx="5257800" cy="4351338"/>
          </a:xfrm>
        </p:spPr>
        <p:txBody>
          <a:bodyPr>
            <a:normAutofit fontScale="92500" lnSpcReduction="10000"/>
          </a:bodyPr>
          <a:lstStyle/>
          <a:p>
            <a:pPr marL="0" indent="0">
              <a:buNone/>
            </a:pPr>
            <a:r>
              <a:rPr lang="en-US" dirty="0"/>
              <a:t>At high level - artificially generated information that mimics the statistical properties of real data without containing actual observations</a:t>
            </a:r>
          </a:p>
          <a:p>
            <a:endParaRPr lang="en-US" dirty="0"/>
          </a:p>
          <a:p>
            <a:pPr marL="0" indent="0">
              <a:buNone/>
            </a:pPr>
            <a:r>
              <a:rPr lang="en-US" b="1" dirty="0"/>
              <a:t>Advantages:</a:t>
            </a:r>
          </a:p>
          <a:p>
            <a:pPr lvl="1"/>
            <a:r>
              <a:rPr lang="en-US" dirty="0"/>
              <a:t>Availability</a:t>
            </a:r>
          </a:p>
          <a:p>
            <a:pPr lvl="1"/>
            <a:r>
              <a:rPr lang="en-US" dirty="0"/>
              <a:t>Privacy protection</a:t>
            </a:r>
          </a:p>
          <a:p>
            <a:pPr lvl="1"/>
            <a:r>
              <a:rPr lang="en-US" dirty="0"/>
              <a:t>Bias reduction</a:t>
            </a:r>
          </a:p>
          <a:p>
            <a:pPr lvl="1"/>
            <a:r>
              <a:rPr lang="en-US" dirty="0"/>
              <a:t>Compliance</a:t>
            </a:r>
          </a:p>
          <a:p>
            <a:pPr lvl="1"/>
            <a:r>
              <a:rPr lang="en-US" dirty="0"/>
              <a:t>Cost</a:t>
            </a:r>
          </a:p>
          <a:p>
            <a:pPr lvl="1"/>
            <a:endParaRPr lang="en-US" dirty="0"/>
          </a:p>
        </p:txBody>
      </p:sp>
      <p:pic>
        <p:nvPicPr>
          <p:cNvPr id="4" name="Picture 3" descr="A black background with a black square&#10;&#10;Description automatically generated with medium confidence">
            <a:extLst>
              <a:ext uri="{FF2B5EF4-FFF2-40B4-BE49-F238E27FC236}">
                <a16:creationId xmlns:a16="http://schemas.microsoft.com/office/drawing/2014/main" id="{D18F9326-BF63-B4A6-2C49-BF0B20C0C60A}"/>
              </a:ext>
            </a:extLst>
          </p:cNvPr>
          <p:cNvPicPr>
            <a:picLocks noChangeAspect="1"/>
          </p:cNvPicPr>
          <p:nvPr/>
        </p:nvPicPr>
        <p:blipFill rotWithShape="1">
          <a:blip r:embed="rId3"/>
          <a:srcRect l="13236" t="35712" r="14117" b="37369"/>
          <a:stretch/>
        </p:blipFill>
        <p:spPr>
          <a:xfrm>
            <a:off x="287302" y="6467435"/>
            <a:ext cx="1203777" cy="171212"/>
          </a:xfrm>
          <a:prstGeom prst="rect">
            <a:avLst/>
          </a:prstGeom>
        </p:spPr>
      </p:pic>
      <p:pic>
        <p:nvPicPr>
          <p:cNvPr id="5" name="Picture 4" descr="Programming data on computer monitor">
            <a:extLst>
              <a:ext uri="{FF2B5EF4-FFF2-40B4-BE49-F238E27FC236}">
                <a16:creationId xmlns:a16="http://schemas.microsoft.com/office/drawing/2014/main" id="{1F6A451F-83C1-6FCE-810A-E46E8D359381}"/>
              </a:ext>
            </a:extLst>
          </p:cNvPr>
          <p:cNvPicPr>
            <a:picLocks noChangeAspect="1"/>
          </p:cNvPicPr>
          <p:nvPr/>
        </p:nvPicPr>
        <p:blipFill>
          <a:blip r:embed="rId4"/>
          <a:srcRect l="38148" r="2518" b="-1"/>
          <a:stretch/>
        </p:blipFill>
        <p:spPr>
          <a:xfrm>
            <a:off x="6096000" y="10"/>
            <a:ext cx="6096000" cy="6857990"/>
          </a:xfrm>
          <a:prstGeom prst="rect">
            <a:avLst/>
          </a:prstGeom>
          <a:noFill/>
        </p:spPr>
      </p:pic>
    </p:spTree>
    <p:extLst>
      <p:ext uri="{BB962C8B-B14F-4D97-AF65-F5344CB8AC3E}">
        <p14:creationId xmlns:p14="http://schemas.microsoft.com/office/powerpoint/2010/main" val="21109947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11533</TotalTime>
  <Words>2926</Words>
  <Application>Microsoft Office PowerPoint</Application>
  <PresentationFormat>Widescreen</PresentationFormat>
  <Paragraphs>274</Paragraphs>
  <Slides>18</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EconomistSerif</vt:lpstr>
      <vt:lpstr>Graphik Web</vt:lpstr>
      <vt:lpstr>Messina Sans</vt:lpstr>
      <vt:lpstr>Aptos</vt:lpstr>
      <vt:lpstr>Aptos Display</vt:lpstr>
      <vt:lpstr>Arial</vt:lpstr>
      <vt:lpstr>IBM Plex Sans Light</vt:lpstr>
      <vt:lpstr>Source Sans Pro</vt:lpstr>
      <vt:lpstr>Office Theme</vt:lpstr>
      <vt:lpstr>Codifying Context in Synthetic Data</vt:lpstr>
      <vt:lpstr>Outline</vt:lpstr>
      <vt:lpstr>Data-Centric AI Paradigm</vt:lpstr>
      <vt:lpstr>The Architecture Revolution: From Labeled to Self-Supervised Learning</vt:lpstr>
      <vt:lpstr>The Scale of Modern Training Data</vt:lpstr>
      <vt:lpstr>The Diversity Imperative - Why Diversity Drives Performance?</vt:lpstr>
      <vt:lpstr>The Representation Problem</vt:lpstr>
      <vt:lpstr>Approaching Data Scarcity</vt:lpstr>
      <vt:lpstr>So What is Synthetic Data?</vt:lpstr>
      <vt:lpstr>Challenges of SDG</vt:lpstr>
      <vt:lpstr>Use Case: SPRI: Aligning Large Language Models with Context-Situated Principles</vt:lpstr>
      <vt:lpstr>Motivation</vt:lpstr>
      <vt:lpstr>Introducing: Situated-PRInciples (SPRI)</vt:lpstr>
      <vt:lpstr>Evaluation of SPRI: Task 1</vt:lpstr>
      <vt:lpstr>Evaluation of SPRI: Task 1 Results</vt:lpstr>
      <vt:lpstr>Evaluation of SPRI: Task 2</vt:lpstr>
      <vt:lpstr>Evaluation of SPRI: Task 2 Results</vt:lpstr>
      <vt:lpstr>Evaluation of SPRI: Task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RAYA HORESH</dc:creator>
  <cp:lastModifiedBy>Hongli Zhan</cp:lastModifiedBy>
  <cp:revision>75</cp:revision>
  <dcterms:created xsi:type="dcterms:W3CDTF">2025-06-30T14:07:26Z</dcterms:created>
  <dcterms:modified xsi:type="dcterms:W3CDTF">2025-07-11T18:29:23Z</dcterms:modified>
</cp:coreProperties>
</file>